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76" r:id="rId4"/>
    <p:sldId id="296" r:id="rId5"/>
    <p:sldId id="297" r:id="rId6"/>
    <p:sldId id="263" r:id="rId7"/>
    <p:sldId id="298" r:id="rId8"/>
    <p:sldId id="299" r:id="rId9"/>
    <p:sldId id="285" r:id="rId10"/>
    <p:sldId id="324" r:id="rId11"/>
    <p:sldId id="316" r:id="rId12"/>
    <p:sldId id="320" r:id="rId13"/>
    <p:sldId id="300" r:id="rId14"/>
    <p:sldId id="289" r:id="rId15"/>
    <p:sldId id="325" r:id="rId16"/>
    <p:sldId id="322" r:id="rId17"/>
    <p:sldId id="265" r:id="rId18"/>
    <p:sldId id="266" r:id="rId19"/>
    <p:sldId id="323" r:id="rId20"/>
    <p:sldId id="267" r:id="rId21"/>
    <p:sldId id="295" r:id="rId22"/>
    <p:sldId id="326" r:id="rId23"/>
    <p:sldId id="306" r:id="rId24"/>
    <p:sldId id="269" r:id="rId25"/>
    <p:sldId id="270" r:id="rId26"/>
    <p:sldId id="330" r:id="rId27"/>
    <p:sldId id="272" r:id="rId28"/>
    <p:sldId id="302" r:id="rId29"/>
    <p:sldId id="333" r:id="rId30"/>
  </p:sldIdLst>
  <p:sldSz cx="9144000" cy="6858000" type="screen4x3"/>
  <p:notesSz cx="6735763" cy="9866313"/>
  <p:custShowLst>
    <p:custShow name="Zielgruppenpräsentation 1" id="0">
      <p:sldLst/>
    </p:custShow>
  </p:custShowLst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8854"/>
    <a:srgbClr val="EBE4D5"/>
    <a:srgbClr val="C4AB86"/>
    <a:srgbClr val="DAC6B0"/>
    <a:srgbClr val="BE4B48"/>
    <a:srgbClr val="98B954"/>
    <a:srgbClr val="4A7EBB"/>
    <a:srgbClr val="984B48"/>
    <a:srgbClr val="507311"/>
    <a:srgbClr val="7CA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9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3114"/>
    </p:cViewPr>
  </p:sorterViewPr>
  <p:notesViewPr>
    <p:cSldViewPr>
      <p:cViewPr varScale="1">
        <p:scale>
          <a:sx n="81" d="100"/>
          <a:sy n="81" d="100"/>
        </p:scale>
        <p:origin x="4008" y="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fs2\SH_H$\g1a3g\Pressekonferenz\Presse2019\Arbeitsordner\au&#223;enhandel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Tabelle3!$B$3</c:f>
              <c:strCache>
                <c:ptCount val="1"/>
                <c:pt idx="0">
                  <c:v>Export 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2.0751633986928106E-3"/>
                  <c:y val="1.5119047619047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46-4AB4-97EB-CEAD9C0FCFD7}"/>
                </c:ext>
              </c:extLst>
            </c:dLbl>
            <c:dLbl>
              <c:idx val="1"/>
              <c:layout>
                <c:manualLayout>
                  <c:x val="0"/>
                  <c:y val="1.5119047619047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46-4AB4-97EB-CEAD9C0FCFD7}"/>
                </c:ext>
              </c:extLst>
            </c:dLbl>
            <c:dLbl>
              <c:idx val="2"/>
              <c:layout>
                <c:manualLayout>
                  <c:x val="3.8044222819259745E-17"/>
                  <c:y val="1.5119047619047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46-4AB4-97EB-CEAD9C0FC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Tabelle3!$A$4:$A$8</c:f>
              <c:strCache>
                <c:ptCount val="5"/>
                <c:pt idx="0">
                  <c:v>Weizen</c:v>
                </c:pt>
                <c:pt idx="1">
                  <c:v>Gerste</c:v>
                </c:pt>
                <c:pt idx="2">
                  <c:v>Mais</c:v>
                </c:pt>
                <c:pt idx="3">
                  <c:v>Sonstiges</c:v>
                </c:pt>
                <c:pt idx="4">
                  <c:v>Getreide gesamt</c:v>
                </c:pt>
              </c:strCache>
            </c:strRef>
          </c:cat>
          <c:val>
            <c:numRef>
              <c:f>Tabelle3!$B$4:$B$8</c:f>
              <c:numCache>
                <c:formatCode>#,##0</c:formatCode>
                <c:ptCount val="5"/>
                <c:pt idx="0">
                  <c:v>681</c:v>
                </c:pt>
                <c:pt idx="1">
                  <c:v>72</c:v>
                </c:pt>
                <c:pt idx="2">
                  <c:v>353</c:v>
                </c:pt>
                <c:pt idx="3">
                  <c:v>44</c:v>
                </c:pt>
                <c:pt idx="4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46-4AB4-97EB-CEAD9C0FCFD7}"/>
            </c:ext>
          </c:extLst>
        </c:ser>
        <c:ser>
          <c:idx val="3"/>
          <c:order val="1"/>
          <c:tx>
            <c:strRef>
              <c:f>Tabelle3!$C$3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Tabelle3!$A$4:$A$8</c:f>
              <c:strCache>
                <c:ptCount val="5"/>
                <c:pt idx="0">
                  <c:v>Weizen</c:v>
                </c:pt>
                <c:pt idx="1">
                  <c:v>Gerste</c:v>
                </c:pt>
                <c:pt idx="2">
                  <c:v>Mais</c:v>
                </c:pt>
                <c:pt idx="3">
                  <c:v>Sonstiges</c:v>
                </c:pt>
                <c:pt idx="4">
                  <c:v>Getreide gesamt</c:v>
                </c:pt>
              </c:strCache>
            </c:strRef>
          </c:cat>
          <c:val>
            <c:numRef>
              <c:f>Tabelle3!$C$4:$C$8</c:f>
              <c:numCache>
                <c:formatCode>#,##0</c:formatCode>
                <c:ptCount val="5"/>
                <c:pt idx="0">
                  <c:v>862</c:v>
                </c:pt>
                <c:pt idx="1">
                  <c:v>180</c:v>
                </c:pt>
                <c:pt idx="2">
                  <c:v>1051</c:v>
                </c:pt>
                <c:pt idx="3">
                  <c:v>45</c:v>
                </c:pt>
                <c:pt idx="4">
                  <c:v>2138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46-4AB4-97EB-CEAD9C0FCF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359936"/>
        <c:axId val="98779904"/>
      </c:barChart>
      <c:catAx>
        <c:axId val="98359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8779904"/>
        <c:crosses val="autoZero"/>
        <c:auto val="1"/>
        <c:lblAlgn val="ctr"/>
        <c:lblOffset val="100"/>
        <c:noMultiLvlLbl val="0"/>
      </c:catAx>
      <c:valAx>
        <c:axId val="9877990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9835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3669236888563"/>
          <c:y val="0.229354051374527"/>
          <c:w val="0.38149651499499276"/>
          <c:h val="0.41552703064792346"/>
        </c:manualLayout>
      </c:layout>
      <c:overlay val="1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595528587648686E-2"/>
          <c:y val="0.11991011518322629"/>
          <c:w val="0.9295859255304072"/>
          <c:h val="0.84109476381262216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Tabelle3!$B$27</c:f>
              <c:strCache>
                <c:ptCount val="1"/>
                <c:pt idx="0">
                  <c:v>Export 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4"/>
              <c:layout>
                <c:manualLayout>
                  <c:x val="-8.2998366013071131E-3"/>
                  <c:y val="3.0240079365079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A8-41D1-B6E9-889232EAD1E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Tabelle3!$A$28:$A$32</c:f>
              <c:strCache>
                <c:ptCount val="5"/>
                <c:pt idx="0">
                  <c:v>Weizen</c:v>
                </c:pt>
                <c:pt idx="1">
                  <c:v>Gerste</c:v>
                </c:pt>
                <c:pt idx="2">
                  <c:v>Mais</c:v>
                </c:pt>
                <c:pt idx="3">
                  <c:v>Sonstiges</c:v>
                </c:pt>
                <c:pt idx="4">
                  <c:v>Getreide gesamt</c:v>
                </c:pt>
              </c:strCache>
            </c:strRef>
          </c:cat>
          <c:val>
            <c:numRef>
              <c:f>Tabelle3!$B$28:$B$32</c:f>
              <c:numCache>
                <c:formatCode>0.0</c:formatCode>
                <c:ptCount val="5"/>
                <c:pt idx="0">
                  <c:v>-9</c:v>
                </c:pt>
                <c:pt idx="1">
                  <c:v>-23.6</c:v>
                </c:pt>
                <c:pt idx="2">
                  <c:v>-0.1</c:v>
                </c:pt>
                <c:pt idx="3">
                  <c:v>4</c:v>
                </c:pt>
                <c:pt idx="4">
                  <c:v>-7.1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A8-41D1-B6E9-889232EAD1E7}"/>
            </c:ext>
          </c:extLst>
        </c:ser>
        <c:ser>
          <c:idx val="7"/>
          <c:order val="1"/>
          <c:tx>
            <c:strRef>
              <c:f>Tabelle3!$C$27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Tabelle3!$A$28:$A$32</c:f>
              <c:strCache>
                <c:ptCount val="5"/>
                <c:pt idx="0">
                  <c:v>Weizen</c:v>
                </c:pt>
                <c:pt idx="1">
                  <c:v>Gerste</c:v>
                </c:pt>
                <c:pt idx="2">
                  <c:v>Mais</c:v>
                </c:pt>
                <c:pt idx="3">
                  <c:v>Sonstiges</c:v>
                </c:pt>
                <c:pt idx="4">
                  <c:v>Getreide gesamt</c:v>
                </c:pt>
              </c:strCache>
            </c:strRef>
          </c:cat>
          <c:val>
            <c:numRef>
              <c:f>Tabelle3!$C$28:$C$32</c:f>
              <c:numCache>
                <c:formatCode>0.0</c:formatCode>
                <c:ptCount val="5"/>
                <c:pt idx="0">
                  <c:v>-1.2</c:v>
                </c:pt>
                <c:pt idx="1">
                  <c:v>-1.1000000000000001</c:v>
                </c:pt>
                <c:pt idx="2">
                  <c:v>5.8</c:v>
                </c:pt>
                <c:pt idx="3">
                  <c:v>-30.4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A8-41D1-B6E9-889232EAD1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798976"/>
        <c:axId val="98800768"/>
      </c:barChart>
      <c:catAx>
        <c:axId val="987989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98800768"/>
        <c:crosses val="autoZero"/>
        <c:auto val="1"/>
        <c:lblAlgn val="ctr"/>
        <c:lblOffset val="1000"/>
        <c:noMultiLvlLbl val="0"/>
      </c:catAx>
      <c:valAx>
        <c:axId val="9880076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987989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Tabelle3!$B$51</c:f>
              <c:strCache>
                <c:ptCount val="1"/>
                <c:pt idx="0">
                  <c:v>Exportwert/Tonne</c:v>
                </c:pt>
              </c:strCache>
            </c:strRef>
          </c:tx>
          <c:spPr>
            <a:ln w="63500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Tabelle3!$A$52:$A$56</c:f>
              <c:strCache>
                <c:ptCount val="5"/>
                <c:pt idx="0">
                  <c:v>05/2014-04/2015</c:v>
                </c:pt>
                <c:pt idx="1">
                  <c:v>05/2015-04/2016</c:v>
                </c:pt>
                <c:pt idx="2">
                  <c:v>05/2016-04/2017</c:v>
                </c:pt>
                <c:pt idx="3">
                  <c:v>05/2017-04/2018</c:v>
                </c:pt>
                <c:pt idx="4">
                  <c:v>05/2018-04/2019</c:v>
                </c:pt>
              </c:strCache>
            </c:strRef>
          </c:cat>
          <c:val>
            <c:numRef>
              <c:f>Tabelle3!$B$52:$B$56</c:f>
              <c:numCache>
                <c:formatCode>0.00</c:formatCode>
                <c:ptCount val="5"/>
                <c:pt idx="0">
                  <c:v>282.71884683405233</c:v>
                </c:pt>
                <c:pt idx="1">
                  <c:v>311.87902170461399</c:v>
                </c:pt>
                <c:pt idx="2">
                  <c:v>280.34159505530027</c:v>
                </c:pt>
                <c:pt idx="3">
                  <c:v>314.28343274209828</c:v>
                </c:pt>
                <c:pt idx="4">
                  <c:v>342.58412704481145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EA-4C45-AED2-387EF9287FE2}"/>
            </c:ext>
          </c:extLst>
        </c:ser>
        <c:ser>
          <c:idx val="1"/>
          <c:order val="1"/>
          <c:tx>
            <c:strRef>
              <c:f>Tabelle3!$C$51</c:f>
              <c:strCache>
                <c:ptCount val="1"/>
                <c:pt idx="0">
                  <c:v>Importwert/Tonne</c:v>
                </c:pt>
              </c:strCache>
            </c:strRef>
          </c:tx>
          <c:spPr>
            <a:ln w="63500" cap="rnd">
              <a:solidFill>
                <a:srgbClr val="C0504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712179487179512E-2"/>
                  <c:y val="-6.9575617283950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EA-4C45-AED2-387EF9287FE2}"/>
                </c:ext>
              </c:extLst>
            </c:dLbl>
            <c:dLbl>
              <c:idx val="1"/>
              <c:layout>
                <c:manualLayout>
                  <c:x val="-1.2998504273504274E-2"/>
                  <c:y val="-5.389660493827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EA-4C45-AED2-387EF9287FE2}"/>
                </c:ext>
              </c:extLst>
            </c:dLbl>
            <c:dLbl>
              <c:idx val="2"/>
              <c:layout>
                <c:manualLayout>
                  <c:x val="-1.5712179487179588E-2"/>
                  <c:y val="-4.9976851851851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EA-4C45-AED2-387EF9287FE2}"/>
                </c:ext>
              </c:extLst>
            </c:dLbl>
            <c:dLbl>
              <c:idx val="3"/>
              <c:layout>
                <c:manualLayout>
                  <c:x val="-1.5712179487179487E-2"/>
                  <c:y val="-6.5655864197530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EA-4C45-AED2-387EF9287FE2}"/>
                </c:ext>
              </c:extLst>
            </c:dLbl>
            <c:dLbl>
              <c:idx val="4"/>
              <c:layout>
                <c:manualLayout>
                  <c:x val="-1.2998504273504373E-2"/>
                  <c:y val="-5.389660493827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EA-4C45-AED2-387EF9287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Tabelle3!$A$52:$A$56</c:f>
              <c:strCache>
                <c:ptCount val="5"/>
                <c:pt idx="0">
                  <c:v>05/2014-04/2015</c:v>
                </c:pt>
                <c:pt idx="1">
                  <c:v>05/2015-04/2016</c:v>
                </c:pt>
                <c:pt idx="2">
                  <c:v>05/2016-04/2017</c:v>
                </c:pt>
                <c:pt idx="3">
                  <c:v>05/2017-04/2018</c:v>
                </c:pt>
                <c:pt idx="4">
                  <c:v>05/2018-04/2019</c:v>
                </c:pt>
              </c:strCache>
            </c:strRef>
          </c:cat>
          <c:val>
            <c:numRef>
              <c:f>Tabelle3!$C$52:$C$56</c:f>
              <c:numCache>
                <c:formatCode>0.00</c:formatCode>
                <c:ptCount val="5"/>
                <c:pt idx="0">
                  <c:v>190.8634810607403</c:v>
                </c:pt>
                <c:pt idx="1">
                  <c:v>195.5502603636867</c:v>
                </c:pt>
                <c:pt idx="2">
                  <c:v>181.29558894338672</c:v>
                </c:pt>
                <c:pt idx="3">
                  <c:v>187.44638981169891</c:v>
                </c:pt>
                <c:pt idx="4">
                  <c:v>201.96667167299924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DEA-4C45-AED2-387EF9287F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ysDash"/>
              <a:round/>
            </a:ln>
            <a:effectLst/>
          </c:spPr>
        </c:dropLines>
        <c:smooth val="0"/>
        <c:axId val="342176384"/>
        <c:axId val="34217704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Tabelle3!$A$52</c15:sqref>
                        </c15:formulaRef>
                      </c:ext>
                    </c:extLst>
                    <c:strCache>
                      <c:ptCount val="1"/>
                      <c:pt idx="0">
                        <c:v>05/2014-04/2015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Tabelle3!$A$52:$A$56</c15:sqref>
                        </c15:formulaRef>
                      </c:ext>
                    </c:extLst>
                    <c:strCache>
                      <c:ptCount val="5"/>
                      <c:pt idx="0">
                        <c:v>05/2014-04/2015</c:v>
                      </c:pt>
                      <c:pt idx="1">
                        <c:v>05/2015-04/2016</c:v>
                      </c:pt>
                      <c:pt idx="2">
                        <c:v>05/2016-04/2017</c:v>
                      </c:pt>
                      <c:pt idx="3">
                        <c:v>05/2017-04/2018</c:v>
                      </c:pt>
                      <c:pt idx="4">
                        <c:v>05/2018-04/2019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Tabelle3!$A$53:$A$56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5DEA-4C45-AED2-387EF9287FE2}"/>
                  </c:ext>
                </c:extLst>
              </c15:ser>
            </c15:filteredLineSeries>
          </c:ext>
        </c:extLst>
      </c:lineChart>
      <c:catAx>
        <c:axId val="3421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42177040"/>
        <c:crosses val="autoZero"/>
        <c:auto val="1"/>
        <c:lblAlgn val="ctr"/>
        <c:lblOffset val="100"/>
        <c:noMultiLvlLbl val="0"/>
      </c:catAx>
      <c:valAx>
        <c:axId val="342177040"/>
        <c:scaling>
          <c:orientation val="minMax"/>
          <c:max val="350"/>
          <c:min val="150"/>
        </c:scaling>
        <c:delete val="1"/>
        <c:axPos val="l"/>
        <c:numFmt formatCode="0.00" sourceLinked="1"/>
        <c:majorTickMark val="none"/>
        <c:minorTickMark val="none"/>
        <c:tickLblPos val="nextTo"/>
        <c:crossAx val="34217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Weißer Marmor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t" anchorCtr="0" compatLnSpc="1">
            <a:prstTxWarp prst="textNoShape">
              <a:avLst/>
            </a:prstTxWarp>
          </a:bodyPr>
          <a:lstStyle>
            <a:lvl1pPr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099" name="Rectangle 3" descr="Weißer Marmor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618" y="0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t" anchorCtr="0" compatLnSpc="1">
            <a:prstTxWarp prst="textNoShape">
              <a:avLst/>
            </a:prstTxWarp>
          </a:bodyPr>
          <a:lstStyle>
            <a:lvl1pPr algn="r"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0" name="Rectangle 4" descr="Weißer Marmor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374811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b" anchorCtr="0" compatLnSpc="1">
            <a:prstTxWarp prst="textNoShape">
              <a:avLst/>
            </a:prstTxWarp>
          </a:bodyPr>
          <a:lstStyle>
            <a:lvl1pPr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1" name="Rectangle 5" descr="Weißer Marmor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618" y="9374811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b" anchorCtr="0" compatLnSpc="1">
            <a:prstTxWarp prst="textNoShape">
              <a:avLst/>
            </a:prstTxWarp>
          </a:bodyPr>
          <a:lstStyle>
            <a:lvl1pPr algn="r"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C0CD0341-7CE1-4E27-9DFA-1AA6074A77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12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Weißer Marmor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t" anchorCtr="0" compatLnSpc="1">
            <a:prstTxWarp prst="textNoShape">
              <a:avLst/>
            </a:prstTxWarp>
          </a:bodyPr>
          <a:lstStyle>
            <a:lvl1pPr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47" name="Rectangle 3" descr="Weißer Marmor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618" y="0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t" anchorCtr="0" compatLnSpc="1">
            <a:prstTxWarp prst="textNoShape">
              <a:avLst/>
            </a:prstTxWarp>
          </a:bodyPr>
          <a:lstStyle>
            <a:lvl1pPr algn="r"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 descr="Weißer Marmor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328" y="4685044"/>
            <a:ext cx="4943117" cy="444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 descr="Weißer Marmor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4811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b" anchorCtr="0" compatLnSpc="1">
            <a:prstTxWarp prst="textNoShape">
              <a:avLst/>
            </a:prstTxWarp>
          </a:bodyPr>
          <a:lstStyle>
            <a:lvl1pPr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51" name="Rectangle 7" descr="Weißer Marmor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618" y="9374811"/>
            <a:ext cx="2918151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30" tIns="45464" rIns="90930" bIns="45464" numCol="1" anchor="b" anchorCtr="0" compatLnSpc="1">
            <a:prstTxWarp prst="textNoShape">
              <a:avLst/>
            </a:prstTxWarp>
          </a:bodyPr>
          <a:lstStyle>
            <a:lvl1pPr algn="r" defTabSz="909225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E9643446-A1A6-4CE9-9F3A-B2118DE9F2F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05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446-A1A6-4CE9-9F3A-B2118DE9F2F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8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446-A1A6-4CE9-9F3A-B2118DE9F2F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7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446-A1A6-4CE9-9F3A-B2118DE9F2F2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39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149080"/>
            <a:ext cx="9144000" cy="144016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de-DE" noProof="0" dirty="0" smtClean="0"/>
              <a:t>Klicken Sie, um das Format des Untertitel-Masters zu bearbeiten.</a:t>
            </a:r>
          </a:p>
        </p:txBody>
      </p:sp>
      <p:sp>
        <p:nvSpPr>
          <p:cNvPr id="387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" y="2338636"/>
            <a:ext cx="9144000" cy="1522412"/>
          </a:xfrm>
        </p:spPr>
        <p:txBody>
          <a:bodyPr lIns="90000" tIns="46800" rIns="90000" bIns="46800" anchorCtr="1"/>
          <a:lstStyle>
            <a:lvl1pPr algn="ctr">
              <a:defRPr b="1">
                <a:solidFill>
                  <a:srgbClr val="AC8854"/>
                </a:solidFill>
              </a:defRPr>
            </a:lvl1pPr>
          </a:lstStyle>
          <a:p>
            <a:pPr lvl="0"/>
            <a:r>
              <a:rPr lang="de-AT" noProof="0" dirty="0" smtClean="0"/>
              <a:t>Titeltext</a:t>
            </a:r>
          </a:p>
        </p:txBody>
      </p:sp>
      <p:sp>
        <p:nvSpPr>
          <p:cNvPr id="387082" name="Text Box 10"/>
          <p:cNvSpPr txBox="1">
            <a:spLocks noChangeArrowheads="1"/>
          </p:cNvSpPr>
          <p:nvPr userDrawn="1"/>
        </p:nvSpPr>
        <p:spPr bwMode="auto">
          <a:xfrm>
            <a:off x="163784" y="992188"/>
            <a:ext cx="13118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000" b="0" i="1" dirty="0">
                <a:solidFill>
                  <a:schemeClr val="tx1"/>
                </a:solidFill>
                <a:effectLst/>
                <a:latin typeface="Times New Roman" charset="0"/>
              </a:rPr>
              <a:t>Dresdner Straße 70</a:t>
            </a:r>
            <a:br>
              <a:rPr lang="de-DE" sz="1000" b="0" i="1" dirty="0"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lang="de-DE" sz="1000" b="0" i="1" dirty="0">
                <a:solidFill>
                  <a:schemeClr val="tx1"/>
                </a:solidFill>
                <a:effectLst/>
                <a:latin typeface="Times New Roman" charset="0"/>
              </a:rPr>
              <a:t>1200 </a:t>
            </a:r>
            <a:r>
              <a:rPr lang="de-DE" sz="1000" b="0" i="1" dirty="0" smtClean="0">
                <a:solidFill>
                  <a:schemeClr val="tx1"/>
                </a:solidFill>
                <a:effectLst/>
                <a:latin typeface="Times New Roman" charset="0"/>
              </a:rPr>
              <a:t>Wien</a:t>
            </a:r>
          </a:p>
          <a:p>
            <a:pPr algn="ctr">
              <a:spcBef>
                <a:spcPct val="0"/>
              </a:spcBef>
            </a:pPr>
            <a:endParaRPr lang="de-DE" sz="1000" b="0" i="1" dirty="0" smtClean="0">
              <a:solidFill>
                <a:schemeClr val="tx1"/>
              </a:solidFill>
              <a:effectLst/>
              <a:latin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de-DE" sz="1200" b="1" i="1" dirty="0" smtClean="0">
                <a:solidFill>
                  <a:schemeClr val="tx1"/>
                </a:solidFill>
                <a:effectLst/>
                <a:latin typeface="Times New Roman" charset="0"/>
              </a:rPr>
              <a:t>www.ama.at</a:t>
            </a:r>
            <a:endParaRPr lang="de-AT" sz="1200" b="1" i="1" dirty="0" smtClean="0">
              <a:solidFill>
                <a:schemeClr val="tx1"/>
              </a:solidFill>
              <a:effectLst/>
              <a:latin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de-AT" sz="1200" b="1" i="1" dirty="0" smtClean="0">
                <a:solidFill>
                  <a:schemeClr val="tx1"/>
                </a:solidFill>
                <a:effectLst/>
                <a:latin typeface="Times New Roman" charset="0"/>
              </a:rPr>
              <a:t>www.eama.at </a:t>
            </a:r>
            <a:endParaRPr lang="de-DE" sz="1200" b="1" dirty="0"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87083" name="Picture 11" descr="AMA_4c_klei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02" y="333375"/>
            <a:ext cx="3168674" cy="102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84" name="Picture 12" descr="AMA-ADLE_rgb_transpare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080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spect="1" noChangeArrowheads="1"/>
          </p:cNvSpPr>
          <p:nvPr userDrawn="1"/>
        </p:nvSpPr>
        <p:spPr bwMode="auto">
          <a:xfrm>
            <a:off x="0" y="0"/>
            <a:ext cx="251520" cy="6858000"/>
          </a:xfrm>
          <a:prstGeom prst="rect">
            <a:avLst/>
          </a:prstGeom>
          <a:solidFill>
            <a:srgbClr val="AC885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885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179512" y="1196752"/>
            <a:ext cx="8640960" cy="518457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289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06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 userDrawn="1"/>
        </p:nvSpPr>
        <p:spPr bwMode="auto">
          <a:xfrm>
            <a:off x="-9872" y="0"/>
            <a:ext cx="84745" cy="6858000"/>
          </a:xfrm>
          <a:prstGeom prst="rect">
            <a:avLst/>
          </a:prstGeom>
          <a:solidFill>
            <a:srgbClr val="AC885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AT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116632"/>
            <a:ext cx="72237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Blindtextheadline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9619" y="1304528"/>
            <a:ext cx="8732861" cy="507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86053" name="Line 5"/>
          <p:cNvSpPr>
            <a:spLocks noChangeShapeType="1"/>
          </p:cNvSpPr>
          <p:nvPr/>
        </p:nvSpPr>
        <p:spPr bwMode="auto">
          <a:xfrm>
            <a:off x="159619" y="1124744"/>
            <a:ext cx="88048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386055" name="Picture 7" descr="AMA_4c_klei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9" y="404664"/>
            <a:ext cx="133499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2"/>
          <p:cNvSpPr txBox="1">
            <a:spLocks/>
          </p:cNvSpPr>
          <p:nvPr userDrawn="1"/>
        </p:nvSpPr>
        <p:spPr>
          <a:xfrm>
            <a:off x="179512" y="6376243"/>
            <a:ext cx="3024336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AT" sz="1000" b="0" dirty="0" smtClean="0"/>
              <a:t>Pressekonferenz</a:t>
            </a:r>
            <a:r>
              <a:rPr lang="de-AT" sz="1000" b="0" baseline="0" dirty="0" smtClean="0"/>
              <a:t> 2019</a:t>
            </a:r>
            <a:br>
              <a:rPr lang="de-AT" sz="1000" b="0" baseline="0" dirty="0" smtClean="0"/>
            </a:br>
            <a:r>
              <a:rPr lang="de-AT" sz="1000" b="0" baseline="0" dirty="0" smtClean="0"/>
              <a:t>06.08.2019</a:t>
            </a:r>
            <a:r>
              <a:rPr lang="de-AT" sz="1000" b="0" dirty="0" smtClean="0"/>
              <a:t> / Folie </a:t>
            </a:r>
            <a:fld id="{4D80715A-0DA7-4C9D-86CD-C5ED90DE9AF7}" type="slidenum">
              <a:rPr lang="de-AT" sz="1000" b="0" smtClean="0"/>
              <a:pPr/>
              <a:t>‹Nr.›</a:t>
            </a:fld>
            <a:endParaRPr lang="de-AT" sz="1000" b="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179512" y="6381328"/>
            <a:ext cx="88048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75" r:id="rId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AC885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Getreideernte </a:t>
            </a:r>
            <a:br>
              <a:rPr lang="de-AT" dirty="0" smtClean="0"/>
            </a:br>
            <a:r>
              <a:rPr lang="de-AT" dirty="0" smtClean="0"/>
              <a:t>Pressekonferenz 2019</a:t>
            </a:r>
            <a:endParaRPr lang="de-AT" dirty="0">
              <a:solidFill>
                <a:srgbClr val="AC8854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45024"/>
            <a:ext cx="9145885" cy="1542256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r>
              <a:rPr lang="de-AT" sz="1800" dirty="0" smtClean="0"/>
              <a:t>06. August 2019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8748713" y="0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900" b="0" dirty="0" smtClean="0">
                <a:effectLst/>
              </a:rPr>
              <a:t>K-Ö</a:t>
            </a:r>
            <a:endParaRPr lang="de-AT" sz="900" b="0" dirty="0">
              <a:effectLst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4" indent="0" algn="ctr">
              <a:buNone/>
            </a:pPr>
            <a:endParaRPr lang="de-AT" sz="1200" b="0" dirty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6873"/>
          <a:stretch/>
        </p:blipFill>
        <p:spPr>
          <a:xfrm>
            <a:off x="557212" y="1340768"/>
            <a:ext cx="8029575" cy="48787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Getreide-Versorgungsbilanz - Österreich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2000" y="602128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6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AMA</a:t>
            </a:r>
            <a:endParaRPr lang="de-DE" sz="1000" dirty="0">
              <a:effectLst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000" y="5998483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lang="de-AT" sz="1000" kern="0" noProof="0" dirty="0" smtClean="0">
                <a:solidFill>
                  <a:srgbClr val="000000"/>
                </a:solidFill>
                <a:effectLst/>
              </a:rPr>
              <a:t>30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1" t="18965" r="26897" b="25555"/>
          <a:stretch/>
        </p:blipFill>
        <p:spPr bwMode="auto">
          <a:xfrm>
            <a:off x="323528" y="1292356"/>
            <a:ext cx="1156984" cy="7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48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Getreide-Außenhandel </a:t>
            </a:r>
            <a:r>
              <a:rPr lang="de-AT" sz="2400" dirty="0" smtClean="0"/>
              <a:t>- </a:t>
            </a:r>
            <a:r>
              <a:rPr lang="de-AT" sz="2400" dirty="0"/>
              <a:t>Österreich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49684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4755" y="1162736"/>
            <a:ext cx="1044877" cy="2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984" tIns="39991" rIns="79984" bIns="39991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100" dirty="0" smtClean="0">
                <a:effectLst/>
              </a:rPr>
              <a:t>in 1.000 t</a:t>
            </a:r>
            <a:endParaRPr lang="de-DE" sz="1100" dirty="0">
              <a:effectLst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54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Statistik Austria</a:t>
            </a:r>
            <a:endParaRPr lang="de-DE" sz="1000" dirty="0"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35896" y="1412776"/>
            <a:ext cx="3240360" cy="360040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dirty="0" smtClean="0">
                <a:effectLst/>
              </a:rPr>
              <a:t>Zeitraum</a:t>
            </a:r>
            <a:r>
              <a:rPr lang="de-DE" dirty="0">
                <a:effectLst/>
              </a:rPr>
              <a:t>: </a:t>
            </a:r>
            <a:r>
              <a:rPr lang="de-DE" dirty="0" smtClean="0">
                <a:effectLst/>
              </a:rPr>
              <a:t>5/2018 </a:t>
            </a:r>
            <a:r>
              <a:rPr lang="de-DE" dirty="0">
                <a:effectLst/>
              </a:rPr>
              <a:t>– </a:t>
            </a:r>
            <a:r>
              <a:rPr lang="de-DE" dirty="0" smtClean="0">
                <a:effectLst/>
              </a:rPr>
              <a:t>4/2019</a:t>
            </a:r>
            <a:endParaRPr lang="de-AT" dirty="0">
              <a:effectLst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9552" y="4221088"/>
            <a:ext cx="3600400" cy="1292456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sz="1400" b="0" dirty="0" smtClean="0">
                <a:effectLst/>
              </a:rPr>
              <a:t>Veränderung in %:</a:t>
            </a:r>
          </a:p>
          <a:p>
            <a:pPr algn="ctr" defTabSz="931751"/>
            <a:r>
              <a:rPr lang="de-DE" sz="1400" dirty="0" smtClean="0">
                <a:effectLst/>
              </a:rPr>
              <a:t>5/2018 </a:t>
            </a:r>
            <a:r>
              <a:rPr lang="de-DE" sz="1400" dirty="0">
                <a:effectLst/>
              </a:rPr>
              <a:t>– </a:t>
            </a:r>
            <a:r>
              <a:rPr lang="de-DE" sz="1400" dirty="0" smtClean="0">
                <a:effectLst/>
              </a:rPr>
              <a:t>4/2019</a:t>
            </a:r>
          </a:p>
          <a:p>
            <a:pPr algn="ctr" defTabSz="931751"/>
            <a:r>
              <a:rPr lang="de-DE" sz="1400" b="0" dirty="0" smtClean="0">
                <a:effectLst/>
              </a:rPr>
              <a:t>im Vergleich zum </a:t>
            </a:r>
          </a:p>
          <a:p>
            <a:pPr algn="ctr" defTabSz="931751"/>
            <a:r>
              <a:rPr lang="de-DE" sz="1400" dirty="0" smtClean="0">
                <a:effectLst/>
              </a:rPr>
              <a:t>5-Jahres-Durchschnitt</a:t>
            </a:r>
            <a:endParaRPr lang="de-AT" sz="1400" dirty="0">
              <a:effectLst/>
            </a:endParaRPr>
          </a:p>
        </p:txBody>
      </p:sp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85444"/>
              </p:ext>
            </p:extLst>
          </p:nvPr>
        </p:nvGraphicFramePr>
        <p:xfrm>
          <a:off x="183315" y="1287756"/>
          <a:ext cx="61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Diagramm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094392"/>
              </p:ext>
            </p:extLst>
          </p:nvPr>
        </p:nvGraphicFramePr>
        <p:xfrm>
          <a:off x="3243315" y="3871616"/>
          <a:ext cx="61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7758"/>
          <a:stretch/>
        </p:blipFill>
        <p:spPr>
          <a:xfrm>
            <a:off x="283398" y="2021086"/>
            <a:ext cx="4280756" cy="36565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Getreide-Außenhandel </a:t>
            </a:r>
            <a:r>
              <a:rPr lang="de-AT" sz="2400" dirty="0" smtClean="0"/>
              <a:t>- </a:t>
            </a:r>
            <a:r>
              <a:rPr lang="de-AT" sz="2400" dirty="0"/>
              <a:t>Österreich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51520" y="1196752"/>
            <a:ext cx="5760640" cy="600038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sz="1100" dirty="0" smtClean="0">
                <a:effectLst/>
              </a:rPr>
              <a:t>Zeitraum</a:t>
            </a:r>
            <a:r>
              <a:rPr lang="de-DE" sz="1100" dirty="0">
                <a:effectLst/>
              </a:rPr>
              <a:t>: </a:t>
            </a:r>
            <a:r>
              <a:rPr lang="de-DE" sz="1100" dirty="0" smtClean="0">
                <a:effectLst/>
              </a:rPr>
              <a:t>5/2018 </a:t>
            </a:r>
            <a:r>
              <a:rPr lang="de-DE" sz="1100" dirty="0">
                <a:effectLst/>
              </a:rPr>
              <a:t>– </a:t>
            </a:r>
            <a:r>
              <a:rPr lang="de-DE" sz="1100" dirty="0" smtClean="0">
                <a:effectLst/>
              </a:rPr>
              <a:t>4/2019: Die wichtigsten Handelspartner Österreichs </a:t>
            </a:r>
          </a:p>
          <a:p>
            <a:pPr algn="ctr" defTabSz="931751"/>
            <a:r>
              <a:rPr lang="de-DE" sz="1000" dirty="0" smtClean="0">
                <a:effectLst/>
              </a:rPr>
              <a:t>Anteil am gesamten Getreide-Außenhandel</a:t>
            </a:r>
            <a:endParaRPr lang="de-AT" sz="1000" dirty="0">
              <a:effectLst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Statistik Austria</a:t>
            </a:r>
            <a:endParaRPr lang="de-DE" sz="1000" dirty="0">
              <a:effectLst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118665" y="1856667"/>
            <a:ext cx="2824322" cy="720080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sz="1100" u="sng" dirty="0" smtClean="0">
                <a:effectLst/>
              </a:rPr>
              <a:t>5-Jahres-Durchschnitt*</a:t>
            </a:r>
          </a:p>
          <a:p>
            <a:pPr algn="ctr" defTabSz="931751"/>
            <a:r>
              <a:rPr lang="de-DE" sz="1000" dirty="0" smtClean="0">
                <a:effectLst/>
              </a:rPr>
              <a:t>Exportwert/Tonne: 306,34 EUR</a:t>
            </a:r>
          </a:p>
          <a:p>
            <a:pPr algn="ctr" defTabSz="931751"/>
            <a:r>
              <a:rPr lang="de-DE" sz="1000" dirty="0" smtClean="0">
                <a:effectLst/>
              </a:rPr>
              <a:t>Importwert/Tonne</a:t>
            </a:r>
            <a:r>
              <a:rPr lang="de-DE" sz="1000" smtClean="0">
                <a:effectLst/>
              </a:rPr>
              <a:t>: 194,48 </a:t>
            </a:r>
            <a:r>
              <a:rPr lang="de-DE" sz="1000" dirty="0" smtClean="0">
                <a:effectLst/>
              </a:rPr>
              <a:t>EUR</a:t>
            </a:r>
            <a:endParaRPr lang="de-AT" sz="1100" dirty="0">
              <a:effectLst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195242" y="2666134"/>
            <a:ext cx="720158" cy="2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984" tIns="39991" rIns="79984" bIns="39991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50" dirty="0" smtClean="0">
                <a:effectLst/>
              </a:rPr>
              <a:t>in EUR/t</a:t>
            </a:r>
            <a:endParaRPr lang="de-DE" sz="1050" dirty="0">
              <a:effectLst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16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*gewichtetes Mittel von Rohgetreide und Saatgut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680538"/>
              </p:ext>
            </p:extLst>
          </p:nvPr>
        </p:nvGraphicFramePr>
        <p:xfrm>
          <a:off x="4355976" y="2988158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0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Erzeugerpreise in Österreich </a:t>
            </a:r>
            <a:br>
              <a:rPr lang="de-AT" sz="2400" dirty="0"/>
            </a:br>
            <a:r>
              <a:rPr lang="de-AT" sz="2000" dirty="0"/>
              <a:t>für Aufkäufe von August bis Oktober</a:t>
            </a:r>
            <a:endParaRPr lang="de-DE" sz="2000" dirty="0"/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5367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92" tIns="39996" rIns="79992" bIns="39996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35129"/>
              </p:ext>
            </p:extLst>
          </p:nvPr>
        </p:nvGraphicFramePr>
        <p:xfrm>
          <a:off x="252001" y="2169000"/>
          <a:ext cx="8639999" cy="2540661"/>
        </p:xfrm>
        <a:graphic>
          <a:graphicData uri="http://schemas.openxmlformats.org/drawingml/2006/table">
            <a:tbl>
              <a:tblPr/>
              <a:tblGrid>
                <a:gridCol w="1567434">
                  <a:extLst>
                    <a:ext uri="{9D8B030D-6E8A-4147-A177-3AD203B41FA5}">
                      <a16:colId xmlns:a16="http://schemas.microsoft.com/office/drawing/2014/main" val="2878837946"/>
                    </a:ext>
                  </a:extLst>
                </a:gridCol>
                <a:gridCol w="1414513">
                  <a:extLst>
                    <a:ext uri="{9D8B030D-6E8A-4147-A177-3AD203B41FA5}">
                      <a16:colId xmlns:a16="http://schemas.microsoft.com/office/drawing/2014/main" val="396009825"/>
                    </a:ext>
                  </a:extLst>
                </a:gridCol>
                <a:gridCol w="1414513">
                  <a:extLst>
                    <a:ext uri="{9D8B030D-6E8A-4147-A177-3AD203B41FA5}">
                      <a16:colId xmlns:a16="http://schemas.microsoft.com/office/drawing/2014/main" val="3815009631"/>
                    </a:ext>
                  </a:extLst>
                </a:gridCol>
                <a:gridCol w="1414513">
                  <a:extLst>
                    <a:ext uri="{9D8B030D-6E8A-4147-A177-3AD203B41FA5}">
                      <a16:colId xmlns:a16="http://schemas.microsoft.com/office/drawing/2014/main" val="2442788028"/>
                    </a:ext>
                  </a:extLst>
                </a:gridCol>
                <a:gridCol w="1414513">
                  <a:extLst>
                    <a:ext uri="{9D8B030D-6E8A-4147-A177-3AD203B41FA5}">
                      <a16:colId xmlns:a16="http://schemas.microsoft.com/office/drawing/2014/main" val="759380213"/>
                    </a:ext>
                  </a:extLst>
                </a:gridCol>
                <a:gridCol w="1414513">
                  <a:extLst>
                    <a:ext uri="{9D8B030D-6E8A-4147-A177-3AD203B41FA5}">
                      <a16:colId xmlns:a16="http://schemas.microsoft.com/office/drawing/2014/main" val="3126917900"/>
                    </a:ext>
                  </a:extLst>
                </a:gridCol>
              </a:tblGrid>
              <a:tr h="43826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EUR/t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Ernte 2014 endgültig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Ernte 2015 endgültig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Ernte 2016 endgültig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Ernte 2017 endgültig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Ernte 2018 endgültig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29855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253,60 – 269,00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255,80 – 284,10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177,20 – 199,50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177,60 – 206,10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186,30 - 191,10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77395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Premiumweizen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178,70 – 183,40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172,10 – 192,70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160,80 – 171,20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159,30 – 177,10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164,80 - 178,30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11980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Qualitätsweizen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160,30 – 170,70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156,10 – 166,30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138,50 – 151,40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151,70 – 163,40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155,70 - 169,70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40776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Mahlweizen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134,10 – 135,20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136,80 – 153,10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113,30 – 122,90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141,90 – 147,10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151,00 - 170,60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42408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Braugerste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142,20 – 176,90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140,30 – 146,70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128,70 – 154,70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149,40 - 163,30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168,30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6816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Futtergerste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104,20 – 114,10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116,10 – 128,60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95,40 – 107,10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108,50 – 126,70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134,40 - 145,90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249469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Mahlroggen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116,90 – 121,50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116,90 – 121,30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121,90 – 129,20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151,00 – 168,00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145,60 - 158,60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9918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259,10 – 305,30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325,20 – 352,70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324,40 – 354,00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322,80– 335,50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316,60 - 326,80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7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55254"/>
            <a:ext cx="4545476" cy="21498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005064"/>
            <a:ext cx="4746104" cy="2278130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Börsenpreise - Österreich</a:t>
            </a:r>
            <a:endParaRPr lang="de-DE" sz="2400" dirty="0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252000" y="6165328"/>
            <a:ext cx="8640000" cy="23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84" tIns="39991" rIns="79984" bIns="39991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Amtliches Kursblatt der Börse für </a:t>
            </a:r>
            <a:r>
              <a:rPr lang="de-AT" sz="1000" dirty="0" smtClean="0">
                <a:effectLst/>
              </a:rPr>
              <a:t>landwirtschaftliche </a:t>
            </a:r>
            <a:r>
              <a:rPr lang="de-AT" sz="1000" dirty="0">
                <a:effectLst/>
              </a:rPr>
              <a:t>Produkte in Wien</a:t>
            </a:r>
            <a:endParaRPr lang="de-DE" sz="1000" dirty="0"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992" y="1260000"/>
            <a:ext cx="4320000" cy="576000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sz="1400" u="sng" dirty="0" smtClean="0">
                <a:effectLst/>
              </a:rPr>
              <a:t>Premiumweizen</a:t>
            </a:r>
            <a:endParaRPr lang="de-DE" sz="1100" u="sng" dirty="0" smtClean="0">
              <a:effectLst/>
            </a:endParaRPr>
          </a:p>
          <a:p>
            <a:pPr algn="ctr" defTabSz="931751"/>
            <a:r>
              <a:rPr lang="de-DE" sz="1100" dirty="0" err="1" smtClean="0">
                <a:effectLst/>
              </a:rPr>
              <a:t>inl</a:t>
            </a:r>
            <a:r>
              <a:rPr lang="de-DE" sz="1100" dirty="0" smtClean="0">
                <a:effectLst/>
              </a:rPr>
              <a:t>., mind. 15,0 % Prot., FZ 280 sec., 80 kg/hl</a:t>
            </a:r>
            <a:endParaRPr lang="de-AT" sz="1000" dirty="0">
              <a:effectLst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4008" y="3284984"/>
            <a:ext cx="4320000" cy="576064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sz="1400" u="sng" dirty="0" smtClean="0">
                <a:effectLst/>
              </a:rPr>
              <a:t>Futtergerste</a:t>
            </a:r>
            <a:endParaRPr lang="de-DE" sz="1100" u="sng" dirty="0" smtClean="0">
              <a:effectLst/>
            </a:endParaRPr>
          </a:p>
          <a:p>
            <a:pPr algn="ctr" defTabSz="931751"/>
            <a:r>
              <a:rPr lang="de-DE" sz="1100" dirty="0" smtClean="0">
                <a:effectLst/>
              </a:rPr>
              <a:t> </a:t>
            </a:r>
            <a:r>
              <a:rPr lang="de-DE" sz="1100" dirty="0" err="1" smtClean="0">
                <a:effectLst/>
              </a:rPr>
              <a:t>inl</a:t>
            </a:r>
            <a:r>
              <a:rPr lang="de-DE" sz="1100" dirty="0" smtClean="0">
                <a:effectLst/>
              </a:rPr>
              <a:t>., min. 62 kg/hl</a:t>
            </a:r>
            <a:endParaRPr lang="de-AT" sz="1000" dirty="0">
              <a:effectLst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2000" y="5991091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noProof="0" dirty="0" smtClean="0">
                <a:solidFill>
                  <a:srgbClr val="000000"/>
                </a:solidFill>
                <a:effectLst/>
              </a:rPr>
              <a:t>Stand: 01.08.2019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6966"/>
          <a:stretch/>
        </p:blipFill>
        <p:spPr>
          <a:xfrm>
            <a:off x="539552" y="1340768"/>
            <a:ext cx="7913842" cy="4689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Getreide-Versorgungsbilanz </a:t>
            </a:r>
            <a:r>
              <a:rPr lang="de-AT" sz="2400" dirty="0" smtClean="0"/>
              <a:t>- </a:t>
            </a:r>
            <a:r>
              <a:rPr lang="de-AT" sz="2400" dirty="0"/>
              <a:t>EU-28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EK</a:t>
            </a:r>
            <a:endParaRPr lang="de-DE" sz="1000" dirty="0">
              <a:effectLst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000" y="6012000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25.07.2019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</p:spTree>
    <p:extLst>
      <p:ext uri="{BB962C8B-B14F-4D97-AF65-F5344CB8AC3E}">
        <p14:creationId xmlns:p14="http://schemas.microsoft.com/office/powerpoint/2010/main" val="4268308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7488"/>
          <a:stretch/>
        </p:blipFill>
        <p:spPr>
          <a:xfrm>
            <a:off x="3203848" y="3789040"/>
            <a:ext cx="5817065" cy="24482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8663"/>
          <a:stretch/>
        </p:blipFill>
        <p:spPr>
          <a:xfrm>
            <a:off x="178149" y="1196752"/>
            <a:ext cx="4969915" cy="27687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Getreide </a:t>
            </a:r>
            <a:r>
              <a:rPr lang="de-DE" sz="2400" dirty="0" smtClean="0"/>
              <a:t>- </a:t>
            </a:r>
            <a:r>
              <a:rPr lang="de-DE" sz="2400" dirty="0"/>
              <a:t>EU-28</a:t>
            </a:r>
            <a:br>
              <a:rPr lang="de-DE" sz="2400" dirty="0"/>
            </a:br>
            <a:r>
              <a:rPr lang="de-DE" sz="2000" dirty="0" smtClean="0"/>
              <a:t>Flächen- </a:t>
            </a:r>
            <a:r>
              <a:rPr lang="de-DE" sz="2000" dirty="0"/>
              <a:t>und Produktionsentwicklung</a:t>
            </a:r>
            <a:endParaRPr lang="de-AT" sz="2400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1182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EK</a:t>
            </a:r>
            <a:endParaRPr lang="de-DE" sz="1000" dirty="0">
              <a:effectLst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2000" y="5661248"/>
            <a:ext cx="864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Schätzung</a:t>
            </a: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**andere: Sorghum, Hafer</a:t>
            </a:r>
            <a:r>
              <a:rPr lang="de-DE" sz="1000" kern="0" dirty="0" smtClean="0">
                <a:solidFill>
                  <a:srgbClr val="000000"/>
                </a:solidFill>
                <a:effectLst/>
              </a:rPr>
              <a:t>, Triticale, Menggetreide</a:t>
            </a:r>
            <a:endParaRPr kumimoji="0" lang="de-AT" sz="1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noProof="0" dirty="0" smtClean="0">
                <a:solidFill>
                  <a:srgbClr val="000000"/>
                </a:solidFill>
                <a:effectLst/>
              </a:rPr>
              <a:t>Stand: 25.07.2019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98122" y="3785265"/>
            <a:ext cx="1428516" cy="338554"/>
          </a:xfrm>
          <a:prstGeom prst="rect">
            <a:avLst/>
          </a:prstGeom>
          <a:solidFill>
            <a:srgbClr val="EBE4D5"/>
          </a:solidFill>
        </p:spPr>
        <p:txBody>
          <a:bodyPr wrap="square">
            <a:spAutoFit/>
          </a:bodyPr>
          <a:lstStyle/>
          <a:p>
            <a:pPr lvl="0" algn="ctr" defTabSz="931751"/>
            <a:r>
              <a:rPr lang="de-DE" dirty="0" smtClean="0">
                <a:effectLst/>
              </a:rPr>
              <a:t>Produktion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17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Getreideanbauflächen in der EU-28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3552" y="5805312"/>
            <a:ext cx="864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Schätzung</a:t>
            </a: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noProof="0" dirty="0" smtClean="0">
                <a:solidFill>
                  <a:srgbClr val="000000"/>
                </a:solidFill>
                <a:effectLst/>
              </a:rPr>
              <a:t>** andere: Sorghum, Hafer, Triticale, Menggetreide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EK</a:t>
            </a:r>
            <a:endParaRPr lang="de-DE" sz="1000" dirty="0">
              <a:effectLst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000" y="6127412"/>
            <a:ext cx="86400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: 25.07.2019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94244"/>
              </p:ext>
            </p:extLst>
          </p:nvPr>
        </p:nvGraphicFramePr>
        <p:xfrm>
          <a:off x="252000" y="1930188"/>
          <a:ext cx="8640001" cy="2997624"/>
        </p:xfrm>
        <a:graphic>
          <a:graphicData uri="http://schemas.openxmlformats.org/drawingml/2006/table">
            <a:tbl>
              <a:tblPr/>
              <a:tblGrid>
                <a:gridCol w="1602962">
                  <a:extLst>
                    <a:ext uri="{9D8B030D-6E8A-4147-A177-3AD203B41FA5}">
                      <a16:colId xmlns:a16="http://schemas.microsoft.com/office/drawing/2014/main" val="2292757915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1348438313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3895427888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3310858552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447991320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2041725586"/>
                    </a:ext>
                  </a:extLst>
                </a:gridCol>
                <a:gridCol w="1468473">
                  <a:extLst>
                    <a:ext uri="{9D8B030D-6E8A-4147-A177-3AD203B41FA5}">
                      <a16:colId xmlns:a16="http://schemas.microsoft.com/office/drawing/2014/main" val="1351724541"/>
                    </a:ext>
                  </a:extLst>
                </a:gridCol>
                <a:gridCol w="1206766">
                  <a:extLst>
                    <a:ext uri="{9D8B030D-6E8A-4147-A177-3AD203B41FA5}">
                      <a16:colId xmlns:a16="http://schemas.microsoft.com/office/drawing/2014/main" val="3028926403"/>
                    </a:ext>
                  </a:extLst>
                </a:gridCol>
              </a:tblGrid>
              <a:tr h="632424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       2018-2019 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1344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68155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Weizen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0423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 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36236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66819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2805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Futtergetreide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73596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 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2812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73840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andere**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2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Getreideproduktion in der EU-28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EK</a:t>
            </a:r>
            <a:endParaRPr lang="de-DE" sz="1000" dirty="0">
              <a:effectLst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2000" y="5805312"/>
            <a:ext cx="864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Schätzung</a:t>
            </a: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 smtClean="0">
                <a:solidFill>
                  <a:srgbClr val="000000"/>
                </a:solidFill>
                <a:effectLst/>
              </a:rPr>
              <a:t>** andere: Sorghum, Hafer, Triticale, Menggetreide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000" y="6127412"/>
            <a:ext cx="86400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lang="de-AT" sz="1000" kern="0" dirty="0" smtClean="0">
                <a:effectLst/>
              </a:rPr>
              <a:t>25.07.2019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52000" y="4869160"/>
            <a:ext cx="8640000" cy="519445"/>
          </a:xfrm>
          <a:prstGeom prst="rect">
            <a:avLst/>
          </a:prstGeom>
          <a:solidFill>
            <a:srgbClr val="EBE4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5-Jahres-Durchschnitt (2014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2018):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306,4 Mio. Tonnen</a:t>
            </a:r>
            <a:endParaRPr kumimoji="0" lang="de-AT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51076"/>
              </p:ext>
            </p:extLst>
          </p:nvPr>
        </p:nvGraphicFramePr>
        <p:xfrm>
          <a:off x="252000" y="1413134"/>
          <a:ext cx="8640001" cy="3139085"/>
        </p:xfrm>
        <a:graphic>
          <a:graphicData uri="http://schemas.openxmlformats.org/drawingml/2006/table">
            <a:tbl>
              <a:tblPr/>
              <a:tblGrid>
                <a:gridCol w="1602962">
                  <a:extLst>
                    <a:ext uri="{9D8B030D-6E8A-4147-A177-3AD203B41FA5}">
                      <a16:colId xmlns:a16="http://schemas.microsoft.com/office/drawing/2014/main" val="402162879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2494612062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3734358004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3023424901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3611184238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1477574067"/>
                    </a:ext>
                  </a:extLst>
                </a:gridCol>
                <a:gridCol w="1468473">
                  <a:extLst>
                    <a:ext uri="{9D8B030D-6E8A-4147-A177-3AD203B41FA5}">
                      <a16:colId xmlns:a16="http://schemas.microsoft.com/office/drawing/2014/main" val="2827695055"/>
                    </a:ext>
                  </a:extLst>
                </a:gridCol>
                <a:gridCol w="1206766">
                  <a:extLst>
                    <a:ext uri="{9D8B030D-6E8A-4147-A177-3AD203B41FA5}">
                      <a16:colId xmlns:a16="http://schemas.microsoft.com/office/drawing/2014/main" val="1436138640"/>
                    </a:ext>
                  </a:extLst>
                </a:gridCol>
              </a:tblGrid>
              <a:tr h="773885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        2018-2019 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50653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2304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Weizen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92384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 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47295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95368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0539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Futtergetreide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83138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 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3937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09354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andere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7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24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3524" b="7168"/>
          <a:stretch/>
        </p:blipFill>
        <p:spPr>
          <a:xfrm>
            <a:off x="2837350" y="3717048"/>
            <a:ext cx="6222066" cy="25922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Ölsaaten </a:t>
            </a:r>
            <a:r>
              <a:rPr lang="de-DE" sz="2400" dirty="0" smtClean="0"/>
              <a:t>- </a:t>
            </a:r>
            <a:r>
              <a:rPr lang="de-DE" sz="2400" dirty="0"/>
              <a:t>EU-28</a:t>
            </a:r>
            <a:br>
              <a:rPr lang="de-DE" sz="2400" dirty="0"/>
            </a:br>
            <a:r>
              <a:rPr lang="de-DE" sz="2000" dirty="0" smtClean="0"/>
              <a:t>Flächen- </a:t>
            </a:r>
            <a:r>
              <a:rPr lang="de-DE" sz="2000" dirty="0"/>
              <a:t>und Produktionsentwicklung</a:t>
            </a:r>
            <a:endParaRPr lang="de-AT" sz="2400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6000" y="5805312"/>
            <a:ext cx="864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Schätzung</a:t>
            </a: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 smtClean="0">
                <a:solidFill>
                  <a:srgbClr val="000000"/>
                </a:solidFill>
                <a:effectLst/>
              </a:rPr>
              <a:t>Stand: 25.07.2019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6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EK</a:t>
            </a:r>
            <a:endParaRPr lang="de-DE" sz="1000" dirty="0"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822200" y="3622029"/>
            <a:ext cx="1428516" cy="338554"/>
          </a:xfrm>
          <a:prstGeom prst="rect">
            <a:avLst/>
          </a:prstGeom>
          <a:solidFill>
            <a:srgbClr val="EBE4D5"/>
          </a:solidFill>
        </p:spPr>
        <p:txBody>
          <a:bodyPr wrap="square">
            <a:spAutoFit/>
          </a:bodyPr>
          <a:lstStyle/>
          <a:p>
            <a:pPr lvl="0" algn="ctr" defTabSz="931751"/>
            <a:r>
              <a:rPr lang="de-DE" dirty="0" smtClean="0">
                <a:effectLst/>
              </a:rPr>
              <a:t>Produktion</a:t>
            </a:r>
            <a:endParaRPr lang="de-DE" dirty="0">
              <a:effectLst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20661"/>
            <a:ext cx="4680000" cy="2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Anbauflächen in Österreich</a:t>
            </a:r>
            <a:br>
              <a:rPr lang="de-AT" sz="2400" dirty="0"/>
            </a:br>
            <a:r>
              <a:rPr lang="de-AT" sz="2000" dirty="0"/>
              <a:t>Entwicklung </a:t>
            </a:r>
            <a:r>
              <a:rPr lang="de-AT" sz="2000" dirty="0" smtClean="0"/>
              <a:t>2015 - 2019 - Teil 1</a:t>
            </a:r>
            <a:endParaRPr lang="de-AT" sz="2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50" dirty="0">
                <a:effectLst/>
              </a:rPr>
              <a:t>Quelle: AMA</a:t>
            </a:r>
            <a:endParaRPr lang="de-DE" sz="1050" dirty="0">
              <a:effectLst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*Körnermais:</a:t>
            </a:r>
            <a:r>
              <a:rPr kumimoji="0" lang="de-AT" sz="1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inkl.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Corn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Cob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-Mix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54601"/>
              </p:ext>
            </p:extLst>
          </p:nvPr>
        </p:nvGraphicFramePr>
        <p:xfrm>
          <a:off x="252000" y="1637766"/>
          <a:ext cx="8640000" cy="3600003"/>
        </p:xfrm>
        <a:graphic>
          <a:graphicData uri="http://schemas.openxmlformats.org/drawingml/2006/table">
            <a:tbl>
              <a:tblPr/>
              <a:tblGrid>
                <a:gridCol w="1798524">
                  <a:extLst>
                    <a:ext uri="{9D8B030D-6E8A-4147-A177-3AD203B41FA5}">
                      <a16:colId xmlns:a16="http://schemas.microsoft.com/office/drawing/2014/main" val="3220233773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2527748158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2535175218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879190887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927760815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313047226"/>
                    </a:ext>
                  </a:extLst>
                </a:gridCol>
                <a:gridCol w="1348786">
                  <a:extLst>
                    <a:ext uri="{9D8B030D-6E8A-4147-A177-3AD203B41FA5}">
                      <a16:colId xmlns:a16="http://schemas.microsoft.com/office/drawing/2014/main" val="3420597061"/>
                    </a:ext>
                  </a:extLst>
                </a:gridCol>
                <a:gridCol w="1320115">
                  <a:extLst>
                    <a:ext uri="{9D8B030D-6E8A-4147-A177-3AD203B41FA5}">
                      <a16:colId xmlns:a16="http://schemas.microsoft.com/office/drawing/2014/main" val="3033296825"/>
                    </a:ext>
                  </a:extLst>
                </a:gridCol>
              </a:tblGrid>
              <a:tr h="452202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4706"/>
                  </a:ext>
                </a:extLst>
              </a:tr>
              <a:tr h="2466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&amp; 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71773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22.892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29420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269.805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258.891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258.236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262149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63931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Sommergerste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226963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54923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104542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Triticale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07325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Dinkel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514466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Menggetreide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1616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Körnermais*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198.927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188.745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202.756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202.019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211.630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999730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Silomais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18362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Saatmais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4227"/>
                  </a:ext>
                </a:extLst>
              </a:tr>
              <a:tr h="22316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Sorghum/Hirse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9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91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Ölsaatenanbauflächen &amp; -produktion in der EU-28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EK</a:t>
            </a:r>
            <a:endParaRPr lang="de-DE" sz="1000" dirty="0">
              <a:effectLst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000" y="6165328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25.07.2019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73"/>
          <p:cNvSpPr>
            <a:spLocks noChangeArrowheads="1"/>
          </p:cNvSpPr>
          <p:nvPr/>
        </p:nvSpPr>
        <p:spPr bwMode="auto">
          <a:xfrm>
            <a:off x="252000" y="1196752"/>
            <a:ext cx="8640000" cy="326216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dirty="0">
                <a:effectLst/>
              </a:rPr>
              <a:t>Anbaufläche</a:t>
            </a:r>
            <a:endParaRPr lang="de-AT" dirty="0">
              <a:effectLst/>
            </a:endParaRPr>
          </a:p>
        </p:txBody>
      </p:sp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252000" y="3573016"/>
            <a:ext cx="8640000" cy="326216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dirty="0" smtClean="0">
                <a:effectLst/>
              </a:rPr>
              <a:t>Produktion</a:t>
            </a:r>
            <a:endParaRPr lang="de-AT" dirty="0">
              <a:effectLst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638000" y="5871171"/>
            <a:ext cx="5868000" cy="366141"/>
          </a:xfrm>
          <a:prstGeom prst="rect">
            <a:avLst/>
          </a:prstGeom>
          <a:solidFill>
            <a:srgbClr val="EBE4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5-Jahres-Durchschnitt (2014 –</a:t>
            </a:r>
            <a:r>
              <a:rPr kumimoji="0" lang="de-DE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2018): 33,3</a:t>
            </a:r>
            <a:r>
              <a:rPr kumimoji="0" lang="de-DE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Mio. Tonnen</a:t>
            </a:r>
            <a:endParaRPr kumimoji="0" lang="de-AT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21334"/>
              </p:ext>
            </p:extLst>
          </p:nvPr>
        </p:nvGraphicFramePr>
        <p:xfrm>
          <a:off x="252000" y="1628800"/>
          <a:ext cx="8640001" cy="1799999"/>
        </p:xfrm>
        <a:graphic>
          <a:graphicData uri="http://schemas.openxmlformats.org/drawingml/2006/table">
            <a:tbl>
              <a:tblPr/>
              <a:tblGrid>
                <a:gridCol w="1602962">
                  <a:extLst>
                    <a:ext uri="{9D8B030D-6E8A-4147-A177-3AD203B41FA5}">
                      <a16:colId xmlns:a16="http://schemas.microsoft.com/office/drawing/2014/main" val="4163982926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4040359471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4259242678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2858540786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2498741136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1408388197"/>
                    </a:ext>
                  </a:extLst>
                </a:gridCol>
                <a:gridCol w="1468473">
                  <a:extLst>
                    <a:ext uri="{9D8B030D-6E8A-4147-A177-3AD203B41FA5}">
                      <a16:colId xmlns:a16="http://schemas.microsoft.com/office/drawing/2014/main" val="845660017"/>
                    </a:ext>
                  </a:extLst>
                </a:gridCol>
                <a:gridCol w="1206766">
                  <a:extLst>
                    <a:ext uri="{9D8B030D-6E8A-4147-A177-3AD203B41FA5}">
                      <a16:colId xmlns:a16="http://schemas.microsoft.com/office/drawing/2014/main" val="1419671339"/>
                    </a:ext>
                  </a:extLst>
                </a:gridCol>
              </a:tblGrid>
              <a:tr h="765957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63974"/>
                  </a:ext>
                </a:extLst>
              </a:tr>
              <a:tr h="26808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Ölsaaten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5237"/>
                  </a:ext>
                </a:extLst>
              </a:tr>
              <a:tr h="2553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488283"/>
                  </a:ext>
                </a:extLst>
              </a:tr>
              <a:tr h="2553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Sonnenblumen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6933"/>
                  </a:ext>
                </a:extLst>
              </a:tr>
              <a:tr h="25531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Sojabohnen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294347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84620"/>
              </p:ext>
            </p:extLst>
          </p:nvPr>
        </p:nvGraphicFramePr>
        <p:xfrm>
          <a:off x="252000" y="3933056"/>
          <a:ext cx="8640001" cy="1800002"/>
        </p:xfrm>
        <a:graphic>
          <a:graphicData uri="http://schemas.openxmlformats.org/drawingml/2006/table">
            <a:tbl>
              <a:tblPr/>
              <a:tblGrid>
                <a:gridCol w="1602962">
                  <a:extLst>
                    <a:ext uri="{9D8B030D-6E8A-4147-A177-3AD203B41FA5}">
                      <a16:colId xmlns:a16="http://schemas.microsoft.com/office/drawing/2014/main" val="2650761708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1781412085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2194983373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3104949432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1046680172"/>
                    </a:ext>
                  </a:extLst>
                </a:gridCol>
                <a:gridCol w="872360">
                  <a:extLst>
                    <a:ext uri="{9D8B030D-6E8A-4147-A177-3AD203B41FA5}">
                      <a16:colId xmlns:a16="http://schemas.microsoft.com/office/drawing/2014/main" val="2726739509"/>
                    </a:ext>
                  </a:extLst>
                </a:gridCol>
                <a:gridCol w="1468473">
                  <a:extLst>
                    <a:ext uri="{9D8B030D-6E8A-4147-A177-3AD203B41FA5}">
                      <a16:colId xmlns:a16="http://schemas.microsoft.com/office/drawing/2014/main" val="2639253709"/>
                    </a:ext>
                  </a:extLst>
                </a:gridCol>
                <a:gridCol w="1206766">
                  <a:extLst>
                    <a:ext uri="{9D8B030D-6E8A-4147-A177-3AD203B41FA5}">
                      <a16:colId xmlns:a16="http://schemas.microsoft.com/office/drawing/2014/main" val="337435094"/>
                    </a:ext>
                  </a:extLst>
                </a:gridCol>
              </a:tblGrid>
              <a:tr h="625424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        2018-2019 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47671"/>
                  </a:ext>
                </a:extLst>
              </a:tr>
              <a:tr h="30508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Ölsaaten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88805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584054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Sonnenblumen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91600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Sojabohnen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4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75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Getreide-Versorgungsbilanz - Welt</a:t>
            </a:r>
            <a:endParaRPr lang="de-DE" sz="2400" dirty="0"/>
          </a:p>
        </p:txBody>
      </p:sp>
      <p:sp>
        <p:nvSpPr>
          <p:cNvPr id="174113" name="Text Box 33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984" tIns="39991" rIns="79984" bIns="39991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*Schätzung</a:t>
            </a:r>
            <a:endParaRPr lang="de-DE" sz="1000" dirty="0">
              <a:effectLst/>
            </a:endParaRPr>
          </a:p>
        </p:txBody>
      </p:sp>
      <p:sp>
        <p:nvSpPr>
          <p:cNvPr id="174114" name="Text Box 34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84" tIns="39991" rIns="79984" bIns="39991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IGC</a:t>
            </a:r>
            <a:endParaRPr lang="de-DE" sz="1000" dirty="0">
              <a:effectLst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2000" y="6165328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: 25.07.2019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47272"/>
              </p:ext>
            </p:extLst>
          </p:nvPr>
        </p:nvGraphicFramePr>
        <p:xfrm>
          <a:off x="252000" y="1629000"/>
          <a:ext cx="8640000" cy="3600000"/>
        </p:xfrm>
        <a:graphic>
          <a:graphicData uri="http://schemas.openxmlformats.org/drawingml/2006/table">
            <a:tbl>
              <a:tblPr/>
              <a:tblGrid>
                <a:gridCol w="1485977">
                  <a:extLst>
                    <a:ext uri="{9D8B030D-6E8A-4147-A177-3AD203B41FA5}">
                      <a16:colId xmlns:a16="http://schemas.microsoft.com/office/drawing/2014/main" val="2981365301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2723144615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2086892367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2000472359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1751882037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3054745885"/>
                    </a:ext>
                  </a:extLst>
                </a:gridCol>
                <a:gridCol w="1489655">
                  <a:extLst>
                    <a:ext uri="{9D8B030D-6E8A-4147-A177-3AD203B41FA5}">
                      <a16:colId xmlns:a16="http://schemas.microsoft.com/office/drawing/2014/main" val="747271089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1042473449"/>
                    </a:ext>
                  </a:extLst>
                </a:gridCol>
              </a:tblGrid>
              <a:tr h="64421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2018/2019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        18/19-19/20 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18/19-19/20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41666"/>
                  </a:ext>
                </a:extLst>
              </a:tr>
              <a:tr h="26526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84820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38216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Verbrauch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41293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Endbestände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00957"/>
                  </a:ext>
                </a:extLst>
              </a:tr>
              <a:tr h="26526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5186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36221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Verbrauch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91310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Endbestände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73892"/>
                  </a:ext>
                </a:extLst>
              </a:tr>
              <a:tr h="26526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7534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4756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Verbrauch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758235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Endbestände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80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6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737"/>
          <a:stretch/>
        </p:blipFill>
        <p:spPr>
          <a:xfrm>
            <a:off x="1043608" y="1484784"/>
            <a:ext cx="6768752" cy="47636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Getreide-Versorgungsbilanz - Welt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23963" y="1177626"/>
            <a:ext cx="2287797" cy="980537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defTabSz="931751"/>
            <a:endParaRPr lang="de-DE" sz="1000" dirty="0" smtClean="0">
              <a:effectLst/>
            </a:endParaRPr>
          </a:p>
          <a:p>
            <a:pPr defTabSz="931751"/>
            <a:r>
              <a:rPr lang="de-DE" sz="1000" dirty="0" smtClean="0">
                <a:effectLst/>
              </a:rPr>
              <a:t>Endbestand </a:t>
            </a:r>
            <a:r>
              <a:rPr lang="de-DE" sz="1000" dirty="0">
                <a:effectLst/>
              </a:rPr>
              <a:t>in % zum Verbrauch</a:t>
            </a:r>
          </a:p>
          <a:p>
            <a:pPr defTabSz="931751"/>
            <a:r>
              <a:rPr lang="de-DE" sz="1000" dirty="0" smtClean="0">
                <a:effectLst/>
              </a:rPr>
              <a:t>2015/2016: 29,7       2018/2019: 28,7</a:t>
            </a:r>
            <a:endParaRPr lang="de-DE" sz="1000" dirty="0">
              <a:effectLst/>
            </a:endParaRPr>
          </a:p>
          <a:p>
            <a:pPr defTabSz="931751"/>
            <a:r>
              <a:rPr lang="de-DE" sz="1000" dirty="0" smtClean="0">
                <a:effectLst/>
              </a:rPr>
              <a:t>2016/2017: 30,8       2019/2020: 26,8</a:t>
            </a:r>
          </a:p>
          <a:p>
            <a:pPr defTabSz="931751"/>
            <a:r>
              <a:rPr lang="de-DE" sz="1000" dirty="0" smtClean="0">
                <a:effectLst/>
              </a:rPr>
              <a:t>2017/2018: 29,9 </a:t>
            </a:r>
          </a:p>
          <a:p>
            <a:pPr defTabSz="931751"/>
            <a:endParaRPr lang="de-DE" sz="1000" dirty="0">
              <a:effectLst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IGC</a:t>
            </a:r>
            <a:endParaRPr lang="de-DE" sz="1000" dirty="0">
              <a:effectLst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000" y="6012000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: 25.07.2019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</p:spTree>
    <p:extLst>
      <p:ext uri="{BB962C8B-B14F-4D97-AF65-F5344CB8AC3E}">
        <p14:creationId xmlns:p14="http://schemas.microsoft.com/office/powerpoint/2010/main" val="69369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b="5822"/>
          <a:stretch/>
        </p:blipFill>
        <p:spPr>
          <a:xfrm>
            <a:off x="1763688" y="3282938"/>
            <a:ext cx="7200000" cy="3098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Getreideproduktion </a:t>
            </a:r>
            <a:r>
              <a:rPr lang="de-AT" sz="2400" dirty="0" smtClean="0"/>
              <a:t>- </a:t>
            </a:r>
            <a:r>
              <a:rPr lang="de-AT" sz="2400" dirty="0"/>
              <a:t>Welt</a:t>
            </a:r>
            <a:br>
              <a:rPr lang="de-AT" sz="2400" dirty="0"/>
            </a:br>
            <a:r>
              <a:rPr lang="de-DE" sz="2000" dirty="0" smtClean="0"/>
              <a:t>Flächen- </a:t>
            </a:r>
            <a:r>
              <a:rPr lang="de-DE" sz="2000" dirty="0"/>
              <a:t>und Produktionsentwicklung</a:t>
            </a:r>
            <a:endParaRPr lang="de-AT" sz="24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  <p:sp>
        <p:nvSpPr>
          <p:cNvPr id="8" name="Rechteck 7"/>
          <p:cNvSpPr/>
          <p:nvPr/>
        </p:nvSpPr>
        <p:spPr>
          <a:xfrm>
            <a:off x="5015172" y="3405833"/>
            <a:ext cx="1428516" cy="338554"/>
          </a:xfrm>
          <a:prstGeom prst="rect">
            <a:avLst/>
          </a:prstGeom>
          <a:solidFill>
            <a:srgbClr val="4A7EBB"/>
          </a:solidFill>
        </p:spPr>
        <p:txBody>
          <a:bodyPr wrap="square">
            <a:spAutoFit/>
          </a:bodyPr>
          <a:lstStyle/>
          <a:p>
            <a:pPr lvl="0" algn="ctr" defTabSz="931751"/>
            <a:r>
              <a:rPr lang="de-DE" dirty="0" smtClean="0">
                <a:effectLst/>
              </a:rPr>
              <a:t>Produktion</a:t>
            </a:r>
            <a:endParaRPr lang="de-DE" dirty="0">
              <a:effectLst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USDA</a:t>
            </a:r>
            <a:endParaRPr lang="de-DE" sz="1000" dirty="0">
              <a:effectLst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2000" y="5805312"/>
            <a:ext cx="864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Schätzung</a:t>
            </a: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 smtClean="0">
                <a:solidFill>
                  <a:srgbClr val="000000"/>
                </a:solidFill>
                <a:effectLst/>
              </a:rPr>
              <a:t>Stand</a:t>
            </a:r>
            <a:r>
              <a:rPr lang="de-DE" sz="1000" kern="0" dirty="0" smtClean="0">
                <a:effectLst/>
              </a:rPr>
              <a:t>: Juli 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9" y="1173534"/>
            <a:ext cx="4680000" cy="27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6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Getreideanbauflächen - Welt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USDA</a:t>
            </a:r>
            <a:endParaRPr lang="de-DE" sz="1000" dirty="0">
              <a:effectLst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000" y="6165328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: Juli 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299872"/>
              </p:ext>
            </p:extLst>
          </p:nvPr>
        </p:nvGraphicFramePr>
        <p:xfrm>
          <a:off x="252000" y="2169001"/>
          <a:ext cx="8640000" cy="2519999"/>
        </p:xfrm>
        <a:graphic>
          <a:graphicData uri="http://schemas.openxmlformats.org/drawingml/2006/table">
            <a:tbl>
              <a:tblPr/>
              <a:tblGrid>
                <a:gridCol w="1485977">
                  <a:extLst>
                    <a:ext uri="{9D8B030D-6E8A-4147-A177-3AD203B41FA5}">
                      <a16:colId xmlns:a16="http://schemas.microsoft.com/office/drawing/2014/main" val="959623532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249959060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3431293723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2708014504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1419883725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1309878214"/>
                    </a:ext>
                  </a:extLst>
                </a:gridCol>
                <a:gridCol w="1489655">
                  <a:extLst>
                    <a:ext uri="{9D8B030D-6E8A-4147-A177-3AD203B41FA5}">
                      <a16:colId xmlns:a16="http://schemas.microsoft.com/office/drawing/2014/main" val="3177926780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2439880291"/>
                    </a:ext>
                  </a:extLst>
                </a:gridCol>
              </a:tblGrid>
              <a:tr h="77938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30244"/>
                  </a:ext>
                </a:extLst>
              </a:tr>
              <a:tr h="25979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88021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9507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27546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375704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78876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52335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Sorghum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4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7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Getreideproduktion - Welt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USDA</a:t>
            </a:r>
            <a:endParaRPr lang="de-DE" sz="1000" dirty="0">
              <a:effectLst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2000" y="6165328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Juli 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52000" y="4869160"/>
            <a:ext cx="8640000" cy="519445"/>
          </a:xfrm>
          <a:prstGeom prst="rect">
            <a:avLst/>
          </a:prstGeom>
          <a:solidFill>
            <a:srgbClr val="EBE4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5-Jahres-Durchschnitt (2014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2018)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: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2.108,3</a:t>
            </a:r>
            <a:r>
              <a:rPr lang="de-DE" sz="2000" dirty="0" smtClean="0">
                <a:effectLst/>
              </a:rPr>
              <a:t> 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Mio. Tonnen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05869"/>
              </p:ext>
            </p:extLst>
          </p:nvPr>
        </p:nvGraphicFramePr>
        <p:xfrm>
          <a:off x="252000" y="1628800"/>
          <a:ext cx="8640000" cy="2519999"/>
        </p:xfrm>
        <a:graphic>
          <a:graphicData uri="http://schemas.openxmlformats.org/drawingml/2006/table">
            <a:tbl>
              <a:tblPr/>
              <a:tblGrid>
                <a:gridCol w="1485977">
                  <a:extLst>
                    <a:ext uri="{9D8B030D-6E8A-4147-A177-3AD203B41FA5}">
                      <a16:colId xmlns:a16="http://schemas.microsoft.com/office/drawing/2014/main" val="3463185742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3885313790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3642061445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1615655167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2520735503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2714056925"/>
                    </a:ext>
                  </a:extLst>
                </a:gridCol>
                <a:gridCol w="1489655">
                  <a:extLst>
                    <a:ext uri="{9D8B030D-6E8A-4147-A177-3AD203B41FA5}">
                      <a16:colId xmlns:a16="http://schemas.microsoft.com/office/drawing/2014/main" val="1445575383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1310812953"/>
                    </a:ext>
                  </a:extLst>
                </a:gridCol>
              </a:tblGrid>
              <a:tr h="77938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47112"/>
                  </a:ext>
                </a:extLst>
              </a:tr>
              <a:tr h="25979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2.126,7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2.167,0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40,3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66054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460431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91571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096663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1.014,2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1.122,7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1.105,1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52117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585300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Sorghum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5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3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6779"/>
          <a:stretch/>
        </p:blipFill>
        <p:spPr>
          <a:xfrm>
            <a:off x="1835696" y="3356992"/>
            <a:ext cx="7200000" cy="29703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Ölsaatenproduktion </a:t>
            </a:r>
            <a:r>
              <a:rPr lang="de-AT" sz="2400" dirty="0" smtClean="0"/>
              <a:t>- </a:t>
            </a:r>
            <a:r>
              <a:rPr lang="de-AT" sz="2400" dirty="0"/>
              <a:t>Welt</a:t>
            </a:r>
            <a:br>
              <a:rPr lang="de-AT" sz="2400" dirty="0"/>
            </a:br>
            <a:r>
              <a:rPr lang="de-DE" sz="2000" dirty="0" smtClean="0"/>
              <a:t>Flächen- </a:t>
            </a:r>
            <a:r>
              <a:rPr lang="de-DE" sz="2000" dirty="0"/>
              <a:t>und Produktionsentwicklung</a:t>
            </a:r>
            <a:endParaRPr lang="de-AT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8" y="1239794"/>
            <a:ext cx="4680000" cy="2829443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2000" y="6237312"/>
            <a:ext cx="8640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AT" sz="700" b="0" i="1" u="none" strike="noStrike" baseline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AMA-Grafik</a:t>
            </a:r>
          </a:p>
        </p:txBody>
      </p:sp>
      <p:sp>
        <p:nvSpPr>
          <p:cNvPr id="8" name="Rechteck 7"/>
          <p:cNvSpPr/>
          <p:nvPr/>
        </p:nvSpPr>
        <p:spPr>
          <a:xfrm>
            <a:off x="4835556" y="3561556"/>
            <a:ext cx="1428516" cy="338554"/>
          </a:xfrm>
          <a:prstGeom prst="rect">
            <a:avLst/>
          </a:prstGeom>
          <a:solidFill>
            <a:srgbClr val="4A7EBB"/>
          </a:solidFill>
        </p:spPr>
        <p:txBody>
          <a:bodyPr wrap="square">
            <a:spAutoFit/>
          </a:bodyPr>
          <a:lstStyle/>
          <a:p>
            <a:pPr lvl="0" algn="ctr" defTabSz="931751"/>
            <a:r>
              <a:rPr lang="de-DE" dirty="0" smtClean="0">
                <a:effectLst/>
              </a:rPr>
              <a:t>Produktion</a:t>
            </a:r>
            <a:endParaRPr lang="de-DE" dirty="0">
              <a:effectLst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USDA</a:t>
            </a:r>
            <a:endParaRPr lang="de-DE" sz="1000" dirty="0">
              <a:effectLst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2000" y="5837202"/>
            <a:ext cx="864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r>
              <a:rPr kumimoji="0" lang="de-DE" sz="1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de-AT" sz="1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: Juli 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7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252000" y="1230576"/>
            <a:ext cx="8640000" cy="326216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dirty="0" smtClean="0">
                <a:effectLst/>
              </a:rPr>
              <a:t>Anbaufläche</a:t>
            </a:r>
            <a:endParaRPr lang="de-AT" dirty="0">
              <a:effectLst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Ölsaatenanbauflächen &amp; -produktion </a:t>
            </a:r>
            <a:r>
              <a:rPr lang="de-DE" sz="2400" dirty="0" smtClean="0"/>
              <a:t>- </a:t>
            </a:r>
            <a:r>
              <a:rPr lang="de-DE" sz="2400" dirty="0"/>
              <a:t>Welt</a:t>
            </a:r>
            <a:endParaRPr lang="de-AT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6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*Schätzung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USDA</a:t>
            </a:r>
            <a:endParaRPr lang="de-DE" sz="1000" dirty="0">
              <a:effectLst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000" y="6165304"/>
            <a:ext cx="864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Juli 2019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auto">
          <a:xfrm>
            <a:off x="252000" y="3573016"/>
            <a:ext cx="8640000" cy="326216"/>
          </a:xfrm>
          <a:prstGeom prst="rect">
            <a:avLst/>
          </a:prstGeom>
          <a:solidFill>
            <a:srgbClr val="EBE4D5"/>
          </a:solidFill>
          <a:ln>
            <a:noFill/>
          </a:ln>
          <a:effectLst/>
          <a:extLst/>
        </p:spPr>
        <p:txBody>
          <a:bodyPr wrap="none" lIns="79984" tIns="39991" rIns="79984" bIns="39991" anchor="ctr"/>
          <a:lstStyle/>
          <a:p>
            <a:pPr algn="ctr" defTabSz="931751"/>
            <a:r>
              <a:rPr lang="de-DE" dirty="0">
                <a:effectLst/>
              </a:rPr>
              <a:t>Produktion</a:t>
            </a:r>
            <a:endParaRPr lang="de-AT" dirty="0">
              <a:effectLst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332000" y="5805264"/>
            <a:ext cx="6480000" cy="366141"/>
          </a:xfrm>
          <a:prstGeom prst="rect">
            <a:avLst/>
          </a:prstGeom>
          <a:solidFill>
            <a:srgbClr val="EBE4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5-Jahres-Durchschnitt (2014 – 2018):</a:t>
            </a:r>
            <a:r>
              <a:rPr lang="de-DE" dirty="0" smtClean="0">
                <a:solidFill>
                  <a:schemeClr val="tx1"/>
                </a:solidFill>
                <a:effectLst/>
              </a:rPr>
              <a:t> 564,1 </a:t>
            </a:r>
            <a:r>
              <a:rPr kumimoji="0" 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Mio. Tonnen</a:t>
            </a:r>
            <a:endParaRPr kumimoji="0" lang="de-A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93752"/>
              </p:ext>
            </p:extLst>
          </p:nvPr>
        </p:nvGraphicFramePr>
        <p:xfrm>
          <a:off x="252000" y="1629000"/>
          <a:ext cx="8640000" cy="1800000"/>
        </p:xfrm>
        <a:graphic>
          <a:graphicData uri="http://schemas.openxmlformats.org/drawingml/2006/table">
            <a:tbl>
              <a:tblPr/>
              <a:tblGrid>
                <a:gridCol w="1485977">
                  <a:extLst>
                    <a:ext uri="{9D8B030D-6E8A-4147-A177-3AD203B41FA5}">
                      <a16:colId xmlns:a16="http://schemas.microsoft.com/office/drawing/2014/main" val="2179739991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4084727274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4293060570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21179783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915078923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2922289078"/>
                    </a:ext>
                  </a:extLst>
                </a:gridCol>
                <a:gridCol w="1489655">
                  <a:extLst>
                    <a:ext uri="{9D8B030D-6E8A-4147-A177-3AD203B41FA5}">
                      <a16:colId xmlns:a16="http://schemas.microsoft.com/office/drawing/2014/main" val="823816818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2895039488"/>
                    </a:ext>
                  </a:extLst>
                </a:gridCol>
              </a:tblGrid>
              <a:tr h="78832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0795"/>
                  </a:ext>
                </a:extLst>
              </a:tr>
              <a:tr h="262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Ölsaaten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31190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40538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Sonnenblumen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7471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Sojabohnen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5197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3968"/>
              </p:ext>
            </p:extLst>
          </p:nvPr>
        </p:nvGraphicFramePr>
        <p:xfrm>
          <a:off x="252000" y="3933056"/>
          <a:ext cx="8640000" cy="1800000"/>
        </p:xfrm>
        <a:graphic>
          <a:graphicData uri="http://schemas.openxmlformats.org/drawingml/2006/table">
            <a:tbl>
              <a:tblPr/>
              <a:tblGrid>
                <a:gridCol w="1485977">
                  <a:extLst>
                    <a:ext uri="{9D8B030D-6E8A-4147-A177-3AD203B41FA5}">
                      <a16:colId xmlns:a16="http://schemas.microsoft.com/office/drawing/2014/main" val="3538957887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2825157998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1890221602"/>
                    </a:ext>
                  </a:extLst>
                </a:gridCol>
                <a:gridCol w="897471">
                  <a:extLst>
                    <a:ext uri="{9D8B030D-6E8A-4147-A177-3AD203B41FA5}">
                      <a16:colId xmlns:a16="http://schemas.microsoft.com/office/drawing/2014/main" val="1679962588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276803875"/>
                    </a:ext>
                  </a:extLst>
                </a:gridCol>
                <a:gridCol w="882759">
                  <a:extLst>
                    <a:ext uri="{9D8B030D-6E8A-4147-A177-3AD203B41FA5}">
                      <a16:colId xmlns:a16="http://schemas.microsoft.com/office/drawing/2014/main" val="871504784"/>
                    </a:ext>
                  </a:extLst>
                </a:gridCol>
                <a:gridCol w="1489655">
                  <a:extLst>
                    <a:ext uri="{9D8B030D-6E8A-4147-A177-3AD203B41FA5}">
                      <a16:colId xmlns:a16="http://schemas.microsoft.com/office/drawing/2014/main" val="3790813259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3339767206"/>
                    </a:ext>
                  </a:extLst>
                </a:gridCol>
              </a:tblGrid>
              <a:tr h="78832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Mio.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86944"/>
                  </a:ext>
                </a:extLst>
              </a:tr>
              <a:tr h="262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Ölsaaten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56196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962891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Sonnenblumen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83411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Sojabohnen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44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0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95770"/>
            <a:ext cx="6177840" cy="16191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9" y="2903490"/>
            <a:ext cx="6205333" cy="16056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31975"/>
            <a:ext cx="6177840" cy="16848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Internationale Notierungen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8510" y="1135777"/>
            <a:ext cx="603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1200" b="1" dirty="0" smtClean="0">
                <a:effectLst/>
              </a:rPr>
              <a:t>EUR/t</a:t>
            </a:r>
            <a:endParaRPr lang="de-DE" sz="1200" b="1" dirty="0">
              <a:effectLst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2000" y="6165304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b="1" dirty="0">
                <a:effectLst/>
              </a:rPr>
              <a:t>Quelle: Agrarzeitung</a:t>
            </a:r>
            <a:endParaRPr lang="de-DE" sz="1000" b="1" dirty="0">
              <a:effectLst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95237" y="1146230"/>
            <a:ext cx="1044000" cy="338554"/>
          </a:xfrm>
          <a:prstGeom prst="rect">
            <a:avLst/>
          </a:prstGeom>
          <a:solidFill>
            <a:srgbClr val="EBE4D5"/>
          </a:solidFill>
        </p:spPr>
        <p:txBody>
          <a:bodyPr wrap="square">
            <a:spAutoFit/>
          </a:bodyPr>
          <a:lstStyle/>
          <a:p>
            <a:pPr lvl="0" algn="ctr" defTabSz="931751"/>
            <a:r>
              <a:rPr lang="de-DE" dirty="0" smtClean="0">
                <a:effectLst/>
              </a:rPr>
              <a:t>Weizen</a:t>
            </a:r>
            <a:endParaRPr lang="de-DE" dirty="0">
              <a:effectLst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95237" y="2910544"/>
            <a:ext cx="1044000" cy="338554"/>
          </a:xfrm>
          <a:prstGeom prst="rect">
            <a:avLst/>
          </a:prstGeom>
          <a:solidFill>
            <a:srgbClr val="EBE4D5"/>
          </a:solidFill>
        </p:spPr>
        <p:txBody>
          <a:bodyPr wrap="square">
            <a:spAutoFit/>
          </a:bodyPr>
          <a:lstStyle/>
          <a:p>
            <a:pPr lvl="0" algn="ctr" defTabSz="931751"/>
            <a:r>
              <a:rPr lang="de-DE" dirty="0" smtClean="0">
                <a:effectLst/>
              </a:rPr>
              <a:t>Mais</a:t>
            </a:r>
            <a:endParaRPr lang="de-DE" dirty="0">
              <a:effectLst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91680" y="4663971"/>
            <a:ext cx="1044000" cy="338554"/>
          </a:xfrm>
          <a:prstGeom prst="rect">
            <a:avLst/>
          </a:prstGeom>
          <a:solidFill>
            <a:srgbClr val="EBE4D5"/>
          </a:solidFill>
        </p:spPr>
        <p:txBody>
          <a:bodyPr wrap="square">
            <a:spAutoFit/>
          </a:bodyPr>
          <a:lstStyle/>
          <a:p>
            <a:pPr lvl="0" algn="ctr" defTabSz="931751"/>
            <a:r>
              <a:rPr lang="de-DE" dirty="0" smtClean="0">
                <a:effectLst/>
              </a:rPr>
              <a:t>Raps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984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Wetterdaten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- Europa 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000" dirty="0"/>
              <a:t>Mai - Juni 2019</a:t>
            </a:r>
            <a:endParaRPr lang="de-AT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</a:t>
            </a:r>
            <a:r>
              <a:rPr lang="de-AT" sz="1000" dirty="0" smtClean="0">
                <a:effectLst/>
              </a:rPr>
              <a:t>EK</a:t>
            </a:r>
            <a:endParaRPr lang="de-DE" sz="1000" dirty="0">
              <a:effectLst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46378" t="32176" r="24795" b="17846"/>
          <a:stretch/>
        </p:blipFill>
        <p:spPr>
          <a:xfrm>
            <a:off x="1979712" y="1164583"/>
            <a:ext cx="5275454" cy="51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58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Anbauflächen in Österreich</a:t>
            </a:r>
            <a:br>
              <a:rPr lang="de-AT" sz="2400" dirty="0" smtClean="0"/>
            </a:br>
            <a:r>
              <a:rPr lang="de-AT" sz="2000" dirty="0" smtClean="0"/>
              <a:t>Entwicklung 2015 - 2019 - Teil 2</a:t>
            </a:r>
            <a:endParaRPr lang="de-AT" sz="2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31500"/>
              </p:ext>
            </p:extLst>
          </p:nvPr>
        </p:nvGraphicFramePr>
        <p:xfrm>
          <a:off x="252000" y="2165400"/>
          <a:ext cx="8640000" cy="2519999"/>
        </p:xfrm>
        <a:graphic>
          <a:graphicData uri="http://schemas.openxmlformats.org/drawingml/2006/table">
            <a:tbl>
              <a:tblPr/>
              <a:tblGrid>
                <a:gridCol w="1798524">
                  <a:extLst>
                    <a:ext uri="{9D8B030D-6E8A-4147-A177-3AD203B41FA5}">
                      <a16:colId xmlns:a16="http://schemas.microsoft.com/office/drawing/2014/main" val="1347512213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2892257613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3372882017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2381357812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663274112"/>
                    </a:ext>
                  </a:extLst>
                </a:gridCol>
                <a:gridCol w="834515">
                  <a:extLst>
                    <a:ext uri="{9D8B030D-6E8A-4147-A177-3AD203B41FA5}">
                      <a16:colId xmlns:a16="http://schemas.microsoft.com/office/drawing/2014/main" val="2055400021"/>
                    </a:ext>
                  </a:extLst>
                </a:gridCol>
                <a:gridCol w="1348786">
                  <a:extLst>
                    <a:ext uri="{9D8B030D-6E8A-4147-A177-3AD203B41FA5}">
                      <a16:colId xmlns:a16="http://schemas.microsoft.com/office/drawing/2014/main" val="3482331663"/>
                    </a:ext>
                  </a:extLst>
                </a:gridCol>
                <a:gridCol w="1320115">
                  <a:extLst>
                    <a:ext uri="{9D8B030D-6E8A-4147-A177-3AD203B41FA5}">
                      <a16:colId xmlns:a16="http://schemas.microsoft.com/office/drawing/2014/main" val="345356619"/>
                    </a:ext>
                  </a:extLst>
                </a:gridCol>
              </a:tblGrid>
              <a:tr h="498974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060411"/>
                  </a:ext>
                </a:extLst>
              </a:tr>
              <a:tr h="26205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Öl-, Eiweißpflanzen &amp; Grünbrache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918992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14040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Sojabohnen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48565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Ölsonnenblumen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82043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Körnererbsen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747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Ackerbohnen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48749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Grünbrache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578188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Summe (Teil</a:t>
                      </a:r>
                      <a:r>
                        <a:rPr lang="de-AT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und 2)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1.052.138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1.045.547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1.055.587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1.061.765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1.055.671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8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8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Anbauflächen in Österreich - Ernte </a:t>
            </a:r>
            <a:r>
              <a:rPr lang="de-AT" sz="2400" dirty="0" smtClean="0"/>
              <a:t>2019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000" dirty="0" smtClean="0"/>
              <a:t>Bundesländervergleich - Teil 1</a:t>
            </a:r>
            <a:endParaRPr lang="de-DE" sz="2000" dirty="0"/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92" tIns="39996" rIns="79992" bIns="39996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2000" y="5949280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*Körnermais:</a:t>
            </a:r>
            <a:r>
              <a:rPr kumimoji="0" lang="de-AT" sz="1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inkl.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Corn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Cob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-Mix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22696"/>
              </p:ext>
            </p:extLst>
          </p:nvPr>
        </p:nvGraphicFramePr>
        <p:xfrm>
          <a:off x="252001" y="1620000"/>
          <a:ext cx="8639998" cy="3600000"/>
        </p:xfrm>
        <a:graphic>
          <a:graphicData uri="http://schemas.openxmlformats.org/drawingml/2006/table">
            <a:tbl>
              <a:tblPr/>
              <a:tblGrid>
                <a:gridCol w="1767436">
                  <a:extLst>
                    <a:ext uri="{9D8B030D-6E8A-4147-A177-3AD203B41FA5}">
                      <a16:colId xmlns:a16="http://schemas.microsoft.com/office/drawing/2014/main" val="1359160311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2461681768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2580255191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1109235108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1453305957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2996009224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1513379611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3268294777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863803522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248476388"/>
                    </a:ext>
                  </a:extLst>
                </a:gridCol>
                <a:gridCol w="1032498">
                  <a:extLst>
                    <a:ext uri="{9D8B030D-6E8A-4147-A177-3AD203B41FA5}">
                      <a16:colId xmlns:a16="http://schemas.microsoft.com/office/drawing/2014/main" val="4280780790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Bgld.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Ktn.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Sbg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Stmk.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Vbg.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07993"/>
                  </a:ext>
                </a:extLst>
              </a:tr>
              <a:tr h="24000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&amp; 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882707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7367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152.094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91250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55480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Sommergerste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21996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8897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7315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Triticale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95101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Dinkel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9042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Menggetreide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5570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Körnermais*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211.630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33402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Silomais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48212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Saatmais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925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Sorghum/Hirse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2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Anbauflächen in Österreich - Ernte </a:t>
            </a:r>
            <a:r>
              <a:rPr lang="de-AT" sz="2400" dirty="0" smtClean="0"/>
              <a:t>2019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 </a:t>
            </a:r>
            <a:r>
              <a:rPr lang="de-AT" sz="2000" dirty="0" smtClean="0"/>
              <a:t>Bundesländervergleich - Teil 2</a:t>
            </a:r>
            <a:endParaRPr lang="de-DE" sz="2000" dirty="0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52000" y="6146667"/>
            <a:ext cx="8640000" cy="2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92" tIns="39996" rIns="79992" bIns="39996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61231"/>
              </p:ext>
            </p:extLst>
          </p:nvPr>
        </p:nvGraphicFramePr>
        <p:xfrm>
          <a:off x="251999" y="2169002"/>
          <a:ext cx="8640002" cy="2519997"/>
        </p:xfrm>
        <a:graphic>
          <a:graphicData uri="http://schemas.openxmlformats.org/drawingml/2006/table">
            <a:tbl>
              <a:tblPr/>
              <a:tblGrid>
                <a:gridCol w="1680729">
                  <a:extLst>
                    <a:ext uri="{9D8B030D-6E8A-4147-A177-3AD203B41FA5}">
                      <a16:colId xmlns:a16="http://schemas.microsoft.com/office/drawing/2014/main" val="2561404672"/>
                    </a:ext>
                  </a:extLst>
                </a:gridCol>
                <a:gridCol w="774712">
                  <a:extLst>
                    <a:ext uri="{9D8B030D-6E8A-4147-A177-3AD203B41FA5}">
                      <a16:colId xmlns:a16="http://schemas.microsoft.com/office/drawing/2014/main" val="333205121"/>
                    </a:ext>
                  </a:extLst>
                </a:gridCol>
                <a:gridCol w="669665">
                  <a:extLst>
                    <a:ext uri="{9D8B030D-6E8A-4147-A177-3AD203B41FA5}">
                      <a16:colId xmlns:a16="http://schemas.microsoft.com/office/drawing/2014/main" val="3234711120"/>
                    </a:ext>
                  </a:extLst>
                </a:gridCol>
                <a:gridCol w="774712">
                  <a:extLst>
                    <a:ext uri="{9D8B030D-6E8A-4147-A177-3AD203B41FA5}">
                      <a16:colId xmlns:a16="http://schemas.microsoft.com/office/drawing/2014/main" val="2401296128"/>
                    </a:ext>
                  </a:extLst>
                </a:gridCol>
                <a:gridCol w="774712">
                  <a:extLst>
                    <a:ext uri="{9D8B030D-6E8A-4147-A177-3AD203B41FA5}">
                      <a16:colId xmlns:a16="http://schemas.microsoft.com/office/drawing/2014/main" val="1285853044"/>
                    </a:ext>
                  </a:extLst>
                </a:gridCol>
                <a:gridCol w="577751">
                  <a:extLst>
                    <a:ext uri="{9D8B030D-6E8A-4147-A177-3AD203B41FA5}">
                      <a16:colId xmlns:a16="http://schemas.microsoft.com/office/drawing/2014/main" val="806436785"/>
                    </a:ext>
                  </a:extLst>
                </a:gridCol>
                <a:gridCol w="669665">
                  <a:extLst>
                    <a:ext uri="{9D8B030D-6E8A-4147-A177-3AD203B41FA5}">
                      <a16:colId xmlns:a16="http://schemas.microsoft.com/office/drawing/2014/main" val="1816582080"/>
                    </a:ext>
                  </a:extLst>
                </a:gridCol>
                <a:gridCol w="577751">
                  <a:extLst>
                    <a:ext uri="{9D8B030D-6E8A-4147-A177-3AD203B41FA5}">
                      <a16:colId xmlns:a16="http://schemas.microsoft.com/office/drawing/2014/main" val="2833648936"/>
                    </a:ext>
                  </a:extLst>
                </a:gridCol>
                <a:gridCol w="577751">
                  <a:extLst>
                    <a:ext uri="{9D8B030D-6E8A-4147-A177-3AD203B41FA5}">
                      <a16:colId xmlns:a16="http://schemas.microsoft.com/office/drawing/2014/main" val="2196128161"/>
                    </a:ext>
                  </a:extLst>
                </a:gridCol>
                <a:gridCol w="577751">
                  <a:extLst>
                    <a:ext uri="{9D8B030D-6E8A-4147-A177-3AD203B41FA5}">
                      <a16:colId xmlns:a16="http://schemas.microsoft.com/office/drawing/2014/main" val="2344457579"/>
                    </a:ext>
                  </a:extLst>
                </a:gridCol>
                <a:gridCol w="984803">
                  <a:extLst>
                    <a:ext uri="{9D8B030D-6E8A-4147-A177-3AD203B41FA5}">
                      <a16:colId xmlns:a16="http://schemas.microsoft.com/office/drawing/2014/main" val="4146886092"/>
                    </a:ext>
                  </a:extLst>
                </a:gridCol>
              </a:tblGrid>
              <a:tr h="289655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Bgld.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Ktn.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Sbg.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Stmk.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Vbg.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53672"/>
                  </a:ext>
                </a:extLst>
              </a:tr>
              <a:tr h="28965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Öl-, Eiweißpflanzen &amp; Grünbrache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492421"/>
                  </a:ext>
                </a:extLst>
              </a:tr>
              <a:tr h="2751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21353"/>
                  </a:ext>
                </a:extLst>
              </a:tr>
              <a:tr h="2751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Sojabohnen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049047"/>
                  </a:ext>
                </a:extLst>
              </a:tr>
              <a:tr h="2751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Ölsonnenblumen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39595"/>
                  </a:ext>
                </a:extLst>
              </a:tr>
              <a:tr h="2751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Körnererbsen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271982"/>
                  </a:ext>
                </a:extLst>
              </a:tr>
              <a:tr h="2751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Ackerbohnen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47120"/>
                  </a:ext>
                </a:extLst>
              </a:tr>
              <a:tr h="2751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Grünbrache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190051"/>
                  </a:ext>
                </a:extLst>
              </a:tr>
              <a:tr h="2896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Summe (Teil</a:t>
                      </a:r>
                      <a:r>
                        <a:rPr lang="de-AT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und 2)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534.083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1.055.671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Bio-Anbauflächen </a:t>
            </a:r>
            <a:r>
              <a:rPr lang="de-AT" sz="2400" dirty="0"/>
              <a:t>in Österreich</a:t>
            </a:r>
            <a:br>
              <a:rPr lang="de-AT" sz="2400" dirty="0"/>
            </a:br>
            <a:r>
              <a:rPr lang="de-AT" sz="2000" dirty="0"/>
              <a:t>Entwicklung </a:t>
            </a:r>
            <a:r>
              <a:rPr lang="de-AT" sz="2000" dirty="0" smtClean="0"/>
              <a:t>2015 </a:t>
            </a:r>
            <a:r>
              <a:rPr lang="de-AT" sz="2000" dirty="0"/>
              <a:t>- </a:t>
            </a:r>
            <a:r>
              <a:rPr lang="de-AT" sz="2000" dirty="0" smtClean="0"/>
              <a:t>2019</a:t>
            </a:r>
            <a:endParaRPr lang="de-AT" sz="24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6000" y="5805264"/>
            <a:ext cx="864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*Körnermais: inkl.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Corn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Cob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-Mix</a:t>
            </a: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000" kern="0" dirty="0" smtClean="0">
                <a:solidFill>
                  <a:srgbClr val="000000"/>
                </a:solidFill>
                <a:effectLst/>
              </a:rPr>
              <a:t>**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Sonstige Ackerflächen</a:t>
            </a: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Ackerbohnen, Grünbrache, Körnererbsen</a:t>
            </a: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Saatmais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</a:t>
            </a:r>
            <a:r>
              <a:rPr kumimoji="0" lang="de-AT" sz="1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Silomais</a:t>
            </a: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Sojabohnen,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Ölraps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Ölsonnenblumen 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06499"/>
              </p:ext>
            </p:extLst>
          </p:nvPr>
        </p:nvGraphicFramePr>
        <p:xfrm>
          <a:off x="252001" y="1629000"/>
          <a:ext cx="8639998" cy="3600001"/>
        </p:xfrm>
        <a:graphic>
          <a:graphicData uri="http://schemas.openxmlformats.org/drawingml/2006/table">
            <a:tbl>
              <a:tblPr/>
              <a:tblGrid>
                <a:gridCol w="1842217">
                  <a:extLst>
                    <a:ext uri="{9D8B030D-6E8A-4147-A177-3AD203B41FA5}">
                      <a16:colId xmlns:a16="http://schemas.microsoft.com/office/drawing/2014/main" val="157100900"/>
                    </a:ext>
                  </a:extLst>
                </a:gridCol>
                <a:gridCol w="899002">
                  <a:extLst>
                    <a:ext uri="{9D8B030D-6E8A-4147-A177-3AD203B41FA5}">
                      <a16:colId xmlns:a16="http://schemas.microsoft.com/office/drawing/2014/main" val="834654765"/>
                    </a:ext>
                  </a:extLst>
                </a:gridCol>
                <a:gridCol w="899002">
                  <a:extLst>
                    <a:ext uri="{9D8B030D-6E8A-4147-A177-3AD203B41FA5}">
                      <a16:colId xmlns:a16="http://schemas.microsoft.com/office/drawing/2014/main" val="400429985"/>
                    </a:ext>
                  </a:extLst>
                </a:gridCol>
                <a:gridCol w="899002">
                  <a:extLst>
                    <a:ext uri="{9D8B030D-6E8A-4147-A177-3AD203B41FA5}">
                      <a16:colId xmlns:a16="http://schemas.microsoft.com/office/drawing/2014/main" val="2388014978"/>
                    </a:ext>
                  </a:extLst>
                </a:gridCol>
                <a:gridCol w="899002">
                  <a:extLst>
                    <a:ext uri="{9D8B030D-6E8A-4147-A177-3AD203B41FA5}">
                      <a16:colId xmlns:a16="http://schemas.microsoft.com/office/drawing/2014/main" val="2508275682"/>
                    </a:ext>
                  </a:extLst>
                </a:gridCol>
                <a:gridCol w="899002">
                  <a:extLst>
                    <a:ext uri="{9D8B030D-6E8A-4147-A177-3AD203B41FA5}">
                      <a16:colId xmlns:a16="http://schemas.microsoft.com/office/drawing/2014/main" val="2497976045"/>
                    </a:ext>
                  </a:extLst>
                </a:gridCol>
                <a:gridCol w="1120068">
                  <a:extLst>
                    <a:ext uri="{9D8B030D-6E8A-4147-A177-3AD203B41FA5}">
                      <a16:colId xmlns:a16="http://schemas.microsoft.com/office/drawing/2014/main" val="4251772710"/>
                    </a:ext>
                  </a:extLst>
                </a:gridCol>
                <a:gridCol w="1182703">
                  <a:extLst>
                    <a:ext uri="{9D8B030D-6E8A-4147-A177-3AD203B41FA5}">
                      <a16:colId xmlns:a16="http://schemas.microsoft.com/office/drawing/2014/main" val="3069298949"/>
                    </a:ext>
                  </a:extLst>
                </a:gridCol>
              </a:tblGrid>
              <a:tr h="701299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2018-2019 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11296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652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096862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52349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Sommergerste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75345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8870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505490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Triticale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42416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Dinkel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897018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Menggetreide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93342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Körnermais*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209482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Sorghum/Hirse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20862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Sonstige Ackerflächen**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60133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182.788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9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11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Bio-Anbauflächen </a:t>
            </a:r>
            <a:r>
              <a:rPr lang="de-AT" sz="2400" dirty="0"/>
              <a:t>in Österreich - Ernte </a:t>
            </a:r>
            <a:r>
              <a:rPr lang="de-AT" sz="2400" dirty="0" smtClean="0"/>
              <a:t>2019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 </a:t>
            </a:r>
            <a:r>
              <a:rPr lang="de-AT" sz="2000" dirty="0"/>
              <a:t>Bundesländervergleich</a:t>
            </a:r>
            <a:endParaRPr lang="de-DE" sz="2400" dirty="0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53669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92" tIns="39996" rIns="79992" bIns="39996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2000" y="5805312"/>
            <a:ext cx="864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*Körnermais:</a:t>
            </a:r>
            <a:r>
              <a:rPr kumimoji="0" lang="de-AT" sz="1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AT" sz="10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ink</a:t>
            </a:r>
            <a:r>
              <a:rPr lang="de-AT" sz="1000" kern="0" dirty="0" smtClean="0">
                <a:solidFill>
                  <a:srgbClr val="000000"/>
                </a:solidFill>
                <a:effectLst/>
              </a:rPr>
              <a:t>l. </a:t>
            </a:r>
            <a:r>
              <a:rPr lang="de-AT" sz="1000" kern="0" dirty="0" err="1" smtClean="0">
                <a:solidFill>
                  <a:srgbClr val="000000"/>
                </a:solidFill>
                <a:effectLst/>
              </a:rPr>
              <a:t>Corn</a:t>
            </a:r>
            <a:r>
              <a:rPr lang="de-AT" sz="1000" kern="0" dirty="0" smtClean="0">
                <a:solidFill>
                  <a:srgbClr val="000000"/>
                </a:solidFill>
                <a:effectLst/>
              </a:rPr>
              <a:t>-</a:t>
            </a:r>
            <a:r>
              <a:rPr lang="de-AT" sz="1000" kern="0" dirty="0" err="1" smtClean="0">
                <a:solidFill>
                  <a:srgbClr val="000000"/>
                </a:solidFill>
                <a:effectLst/>
              </a:rPr>
              <a:t>Cob</a:t>
            </a:r>
            <a:r>
              <a:rPr lang="de-AT" sz="1000" kern="0" dirty="0" smtClean="0">
                <a:solidFill>
                  <a:srgbClr val="000000"/>
                </a:solidFill>
                <a:effectLst/>
              </a:rPr>
              <a:t>-Mix</a:t>
            </a:r>
            <a:endParaRPr kumimoji="0" lang="de-AT" sz="1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10652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000" kern="0" dirty="0" smtClean="0">
                <a:solidFill>
                  <a:srgbClr val="000000"/>
                </a:solidFill>
                <a:effectLst/>
              </a:rPr>
              <a:t>**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Sonstige Ackerflächen</a:t>
            </a: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Ackerbohnen, Grünbrache, Körnererbsen</a:t>
            </a: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Saatmais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de-AT" sz="1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Silomais</a:t>
            </a:r>
            <a:r>
              <a:rPr kumimoji="0" lang="de-AT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Sojabohnen, </a:t>
            </a:r>
            <a:r>
              <a:rPr kumimoji="0" lang="de-AT" sz="1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Ölraps</a:t>
            </a:r>
            <a:r>
              <a:rPr kumimoji="0" lang="de-AT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Ölsonnenblumen </a:t>
            </a:r>
            <a:endParaRPr kumimoji="0" lang="de-DE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87053"/>
              </p:ext>
            </p:extLst>
          </p:nvPr>
        </p:nvGraphicFramePr>
        <p:xfrm>
          <a:off x="252000" y="1628999"/>
          <a:ext cx="8640000" cy="3600002"/>
        </p:xfrm>
        <a:graphic>
          <a:graphicData uri="http://schemas.openxmlformats.org/drawingml/2006/table">
            <a:tbl>
              <a:tblPr/>
              <a:tblGrid>
                <a:gridCol w="2061863">
                  <a:extLst>
                    <a:ext uri="{9D8B030D-6E8A-4147-A177-3AD203B41FA5}">
                      <a16:colId xmlns:a16="http://schemas.microsoft.com/office/drawing/2014/main" val="709585496"/>
                    </a:ext>
                  </a:extLst>
                </a:gridCol>
                <a:gridCol w="701826">
                  <a:extLst>
                    <a:ext uri="{9D8B030D-6E8A-4147-A177-3AD203B41FA5}">
                      <a16:colId xmlns:a16="http://schemas.microsoft.com/office/drawing/2014/main" val="3004779643"/>
                    </a:ext>
                  </a:extLst>
                </a:gridCol>
                <a:gridCol w="602699">
                  <a:extLst>
                    <a:ext uri="{9D8B030D-6E8A-4147-A177-3AD203B41FA5}">
                      <a16:colId xmlns:a16="http://schemas.microsoft.com/office/drawing/2014/main" val="3421618516"/>
                    </a:ext>
                  </a:extLst>
                </a:gridCol>
                <a:gridCol w="701826">
                  <a:extLst>
                    <a:ext uri="{9D8B030D-6E8A-4147-A177-3AD203B41FA5}">
                      <a16:colId xmlns:a16="http://schemas.microsoft.com/office/drawing/2014/main" val="2615972656"/>
                    </a:ext>
                  </a:extLst>
                </a:gridCol>
                <a:gridCol w="701826">
                  <a:extLst>
                    <a:ext uri="{9D8B030D-6E8A-4147-A177-3AD203B41FA5}">
                      <a16:colId xmlns:a16="http://schemas.microsoft.com/office/drawing/2014/main" val="3982137501"/>
                    </a:ext>
                  </a:extLst>
                </a:gridCol>
                <a:gridCol w="539257">
                  <a:extLst>
                    <a:ext uri="{9D8B030D-6E8A-4147-A177-3AD203B41FA5}">
                      <a16:colId xmlns:a16="http://schemas.microsoft.com/office/drawing/2014/main" val="2029607815"/>
                    </a:ext>
                  </a:extLst>
                </a:gridCol>
                <a:gridCol w="634420">
                  <a:extLst>
                    <a:ext uri="{9D8B030D-6E8A-4147-A177-3AD203B41FA5}">
                      <a16:colId xmlns:a16="http://schemas.microsoft.com/office/drawing/2014/main" val="4067778188"/>
                    </a:ext>
                  </a:extLst>
                </a:gridCol>
                <a:gridCol w="523396">
                  <a:extLst>
                    <a:ext uri="{9D8B030D-6E8A-4147-A177-3AD203B41FA5}">
                      <a16:colId xmlns:a16="http://schemas.microsoft.com/office/drawing/2014/main" val="2479059205"/>
                    </a:ext>
                  </a:extLst>
                </a:gridCol>
                <a:gridCol w="539257">
                  <a:extLst>
                    <a:ext uri="{9D8B030D-6E8A-4147-A177-3AD203B41FA5}">
                      <a16:colId xmlns:a16="http://schemas.microsoft.com/office/drawing/2014/main" val="2361762812"/>
                    </a:ext>
                  </a:extLst>
                </a:gridCol>
                <a:gridCol w="570978">
                  <a:extLst>
                    <a:ext uri="{9D8B030D-6E8A-4147-A177-3AD203B41FA5}">
                      <a16:colId xmlns:a16="http://schemas.microsoft.com/office/drawing/2014/main" val="3144931445"/>
                    </a:ext>
                  </a:extLst>
                </a:gridCol>
                <a:gridCol w="1062652">
                  <a:extLst>
                    <a:ext uri="{9D8B030D-6E8A-4147-A177-3AD203B41FA5}">
                      <a16:colId xmlns:a16="http://schemas.microsoft.com/office/drawing/2014/main" val="1104145239"/>
                    </a:ext>
                  </a:extLst>
                </a:gridCol>
              </a:tblGrid>
              <a:tr h="268657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Bgld.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Ktn.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Sbg.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Stmk.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Vbg.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67906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14851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139308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5283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Sommergerste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17922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67623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125884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Triticale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1.008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20513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Dinkel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533520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Menggetreide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37680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Körnermais*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010752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Sorghum/Hirse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31503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Sonstige Ackerflächen**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174513"/>
                  </a:ext>
                </a:extLst>
              </a:tr>
              <a:tr h="2686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182.788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Durchschnittliche Hektarerträge in Österreich</a:t>
            </a:r>
            <a:br>
              <a:rPr lang="de-AT" sz="2400" dirty="0"/>
            </a:br>
            <a:r>
              <a:rPr lang="de-AT" sz="2000" dirty="0"/>
              <a:t>Entwicklung </a:t>
            </a:r>
            <a:r>
              <a:rPr lang="de-AT" sz="2000" dirty="0" smtClean="0"/>
              <a:t>2015 </a:t>
            </a:r>
            <a:r>
              <a:rPr lang="de-AT" sz="2000" dirty="0"/>
              <a:t>- </a:t>
            </a:r>
            <a:r>
              <a:rPr lang="de-AT" sz="2000" dirty="0" smtClean="0"/>
              <a:t>2019</a:t>
            </a:r>
            <a:endParaRPr lang="de-DE" sz="2000" dirty="0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5200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92" tIns="39996" rIns="79992" bIns="39996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214752" y="5805264"/>
            <a:ext cx="864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92" tIns="39996" rIns="79992" bIns="39996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AT" sz="1000" dirty="0">
                <a:effectLst/>
              </a:rPr>
              <a:t>*</a:t>
            </a:r>
            <a:r>
              <a:rPr lang="de-AT" sz="1000" dirty="0" smtClean="0">
                <a:effectLst/>
              </a:rPr>
              <a:t>Schätzung</a:t>
            </a:r>
          </a:p>
          <a:p>
            <a:pPr>
              <a:spcBef>
                <a:spcPts val="0"/>
              </a:spcBef>
            </a:pPr>
            <a:r>
              <a:rPr lang="de-DE" sz="1000" dirty="0" smtClean="0">
                <a:effectLst/>
              </a:rPr>
              <a:t>** Weichweizen: inkl. Dinkel</a:t>
            </a:r>
            <a:endParaRPr lang="de-AT" sz="1000" dirty="0">
              <a:effectLst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592853"/>
              </p:ext>
            </p:extLst>
          </p:nvPr>
        </p:nvGraphicFramePr>
        <p:xfrm>
          <a:off x="252001" y="2169000"/>
          <a:ext cx="8639999" cy="2520001"/>
        </p:xfrm>
        <a:graphic>
          <a:graphicData uri="http://schemas.openxmlformats.org/drawingml/2006/table">
            <a:tbl>
              <a:tblPr/>
              <a:tblGrid>
                <a:gridCol w="1608763">
                  <a:extLst>
                    <a:ext uri="{9D8B030D-6E8A-4147-A177-3AD203B41FA5}">
                      <a16:colId xmlns:a16="http://schemas.microsoft.com/office/drawing/2014/main" val="3256770310"/>
                    </a:ext>
                  </a:extLst>
                </a:gridCol>
                <a:gridCol w="719211">
                  <a:extLst>
                    <a:ext uri="{9D8B030D-6E8A-4147-A177-3AD203B41FA5}">
                      <a16:colId xmlns:a16="http://schemas.microsoft.com/office/drawing/2014/main" val="2101450730"/>
                    </a:ext>
                  </a:extLst>
                </a:gridCol>
                <a:gridCol w="719211">
                  <a:extLst>
                    <a:ext uri="{9D8B030D-6E8A-4147-A177-3AD203B41FA5}">
                      <a16:colId xmlns:a16="http://schemas.microsoft.com/office/drawing/2014/main" val="1171603138"/>
                    </a:ext>
                  </a:extLst>
                </a:gridCol>
                <a:gridCol w="719211">
                  <a:extLst>
                    <a:ext uri="{9D8B030D-6E8A-4147-A177-3AD203B41FA5}">
                      <a16:colId xmlns:a16="http://schemas.microsoft.com/office/drawing/2014/main" val="2256355464"/>
                    </a:ext>
                  </a:extLst>
                </a:gridCol>
                <a:gridCol w="719211">
                  <a:extLst>
                    <a:ext uri="{9D8B030D-6E8A-4147-A177-3AD203B41FA5}">
                      <a16:colId xmlns:a16="http://schemas.microsoft.com/office/drawing/2014/main" val="143960359"/>
                    </a:ext>
                  </a:extLst>
                </a:gridCol>
                <a:gridCol w="723943">
                  <a:extLst>
                    <a:ext uri="{9D8B030D-6E8A-4147-A177-3AD203B41FA5}">
                      <a16:colId xmlns:a16="http://schemas.microsoft.com/office/drawing/2014/main" val="3701133959"/>
                    </a:ext>
                  </a:extLst>
                </a:gridCol>
                <a:gridCol w="1859540">
                  <a:extLst>
                    <a:ext uri="{9D8B030D-6E8A-4147-A177-3AD203B41FA5}">
                      <a16:colId xmlns:a16="http://schemas.microsoft.com/office/drawing/2014/main" val="991734800"/>
                    </a:ext>
                  </a:extLst>
                </a:gridCol>
                <a:gridCol w="1570909">
                  <a:extLst>
                    <a:ext uri="{9D8B030D-6E8A-4147-A177-3AD203B41FA5}">
                      <a16:colId xmlns:a16="http://schemas.microsoft.com/office/drawing/2014/main" val="1328636254"/>
                    </a:ext>
                  </a:extLst>
                </a:gridCol>
              </a:tblGrid>
              <a:tr h="78342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absolut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70999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56597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929900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66492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Sommergerste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14886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78875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Ölraps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679084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Körnererbsen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7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9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Getreideproduktion in Österreich</a:t>
            </a:r>
            <a:br>
              <a:rPr lang="de-AT" sz="2400" dirty="0"/>
            </a:br>
            <a:r>
              <a:rPr lang="de-AT" sz="2000" dirty="0"/>
              <a:t>Entwicklung </a:t>
            </a:r>
            <a:r>
              <a:rPr lang="de-AT" sz="2000" dirty="0" smtClean="0"/>
              <a:t>2015 - 2019</a:t>
            </a:r>
            <a:endParaRPr lang="de-DE" sz="2000" dirty="0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253670" y="6165328"/>
            <a:ext cx="86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84" tIns="39991" rIns="79984" bIns="39991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sz="1000" dirty="0">
                <a:effectLst/>
              </a:rPr>
              <a:t>Quelle: AMA</a:t>
            </a:r>
            <a:endParaRPr lang="de-DE" sz="1000" dirty="0">
              <a:effectLst/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16015" y="5805312"/>
            <a:ext cx="8640000" cy="38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84" tIns="39991" rIns="79984" bIns="39991">
            <a:spAutoFit/>
          </a:bodyPr>
          <a:lstStyle>
            <a:lvl1pPr algn="l" defTabSz="106521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6521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6521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6521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65213">
              <a:defRPr>
                <a:solidFill>
                  <a:schemeClr val="tx1"/>
                </a:solidFill>
                <a:latin typeface="Arial" charset="0"/>
              </a:defRPr>
            </a:lvl5pPr>
            <a:lvl6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AT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AT" sz="1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Schätzung</a:t>
            </a:r>
          </a:p>
          <a:p>
            <a:pPr>
              <a:spcBef>
                <a:spcPts val="0"/>
              </a:spcBef>
            </a:pPr>
            <a:r>
              <a:rPr lang="de-DE" sz="1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 Weichweizen: inkl. Dinkel</a:t>
            </a:r>
            <a:endParaRPr lang="de-DE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252000" y="4997787"/>
            <a:ext cx="8640000" cy="652386"/>
          </a:xfrm>
          <a:prstGeom prst="rect">
            <a:avLst/>
          </a:prstGeom>
          <a:solidFill>
            <a:srgbClr val="EBE4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3" algn="l"/>
                <a:tab pos="43942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5-Jahres-Durchschnitt (2014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2018)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:</a:t>
            </a:r>
            <a:r>
              <a:rPr lang="de-DE" sz="2000" dirty="0">
                <a:effectLst/>
              </a:rPr>
              <a:t>	</a:t>
            </a:r>
            <a:r>
              <a:rPr lang="de-DE" sz="2000" dirty="0" smtClean="0">
                <a:effectLst/>
              </a:rPr>
              <a:t>5,2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Mio. Tonnen</a:t>
            </a:r>
            <a:b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			3,1 Mio. Tonnen ohne Mais</a:t>
            </a:r>
            <a:endParaRPr kumimoji="0" lang="de-AT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24783"/>
              </p:ext>
            </p:extLst>
          </p:nvPr>
        </p:nvGraphicFramePr>
        <p:xfrm>
          <a:off x="252000" y="1556792"/>
          <a:ext cx="8640001" cy="2864967"/>
        </p:xfrm>
        <a:graphic>
          <a:graphicData uri="http://schemas.openxmlformats.org/drawingml/2006/table">
            <a:tbl>
              <a:tblPr/>
              <a:tblGrid>
                <a:gridCol w="3124339">
                  <a:extLst>
                    <a:ext uri="{9D8B030D-6E8A-4147-A177-3AD203B41FA5}">
                      <a16:colId xmlns:a16="http://schemas.microsoft.com/office/drawing/2014/main" val="915961299"/>
                    </a:ext>
                  </a:extLst>
                </a:gridCol>
                <a:gridCol w="544757">
                  <a:extLst>
                    <a:ext uri="{9D8B030D-6E8A-4147-A177-3AD203B41FA5}">
                      <a16:colId xmlns:a16="http://schemas.microsoft.com/office/drawing/2014/main" val="3245646986"/>
                    </a:ext>
                  </a:extLst>
                </a:gridCol>
                <a:gridCol w="544757">
                  <a:extLst>
                    <a:ext uri="{9D8B030D-6E8A-4147-A177-3AD203B41FA5}">
                      <a16:colId xmlns:a16="http://schemas.microsoft.com/office/drawing/2014/main" val="2944444831"/>
                    </a:ext>
                  </a:extLst>
                </a:gridCol>
                <a:gridCol w="544757">
                  <a:extLst>
                    <a:ext uri="{9D8B030D-6E8A-4147-A177-3AD203B41FA5}">
                      <a16:colId xmlns:a16="http://schemas.microsoft.com/office/drawing/2014/main" val="485949842"/>
                    </a:ext>
                  </a:extLst>
                </a:gridCol>
                <a:gridCol w="544757">
                  <a:extLst>
                    <a:ext uri="{9D8B030D-6E8A-4147-A177-3AD203B41FA5}">
                      <a16:colId xmlns:a16="http://schemas.microsoft.com/office/drawing/2014/main" val="1791280008"/>
                    </a:ext>
                  </a:extLst>
                </a:gridCol>
                <a:gridCol w="560779">
                  <a:extLst>
                    <a:ext uri="{9D8B030D-6E8A-4147-A177-3AD203B41FA5}">
                      <a16:colId xmlns:a16="http://schemas.microsoft.com/office/drawing/2014/main" val="305533091"/>
                    </a:ext>
                  </a:extLst>
                </a:gridCol>
                <a:gridCol w="1381919">
                  <a:extLst>
                    <a:ext uri="{9D8B030D-6E8A-4147-A177-3AD203B41FA5}">
                      <a16:colId xmlns:a16="http://schemas.microsoft.com/office/drawing/2014/main" val="2039967941"/>
                    </a:ext>
                  </a:extLst>
                </a:gridCol>
                <a:gridCol w="1393936">
                  <a:extLst>
                    <a:ext uri="{9D8B030D-6E8A-4147-A177-3AD203B41FA5}">
                      <a16:colId xmlns:a16="http://schemas.microsoft.com/office/drawing/2014/main" val="3184624531"/>
                    </a:ext>
                  </a:extLst>
                </a:gridCol>
              </a:tblGrid>
              <a:tr h="632967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1.000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absolut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 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2018-2019 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97119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8613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Getreide gesamt ohne 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88459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Weizen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8519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 Hartweizen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401905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Weichweizen**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54737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Roggen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66591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Futtergetreide 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476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 Gerste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2552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9014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Hafer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Triticale und </a:t>
                      </a:r>
                      <a:r>
                        <a:rPr lang="de-A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Getreide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B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70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3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2381</Words>
  <Application>Microsoft Office PowerPoint</Application>
  <PresentationFormat>Bildschirmpräsentation (4:3)</PresentationFormat>
  <Paragraphs>1591</Paragraphs>
  <Slides>29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  <vt:variant>
        <vt:lpstr>Zielgruppenorientierte Präsentationen</vt:lpstr>
      </vt:variant>
      <vt:variant>
        <vt:i4>1</vt:i4>
      </vt:variant>
    </vt:vector>
  </HeadingPairs>
  <TitlesOfParts>
    <vt:vector size="33" baseType="lpstr">
      <vt:lpstr>Arial</vt:lpstr>
      <vt:lpstr>Times New Roman</vt:lpstr>
      <vt:lpstr>Standarddesign</vt:lpstr>
      <vt:lpstr>Getreideernte  Pressekonferenz 2019</vt:lpstr>
      <vt:lpstr>Anbauflächen in Österreich Entwicklung 2015 - 2019 - Teil 1</vt:lpstr>
      <vt:lpstr>Anbauflächen in Österreich Entwicklung 2015 - 2019 - Teil 2</vt:lpstr>
      <vt:lpstr>Anbauflächen in Österreich - Ernte 2019 Bundesländervergleich - Teil 1</vt:lpstr>
      <vt:lpstr>Anbauflächen in Österreich - Ernte 2019  Bundesländervergleich - Teil 2</vt:lpstr>
      <vt:lpstr>Bio-Anbauflächen in Österreich Entwicklung 2015 - 2019</vt:lpstr>
      <vt:lpstr>Bio-Anbauflächen in Österreich - Ernte 2019  Bundesländervergleich</vt:lpstr>
      <vt:lpstr>Durchschnittliche Hektarerträge in Österreich Entwicklung 2015 - 2019</vt:lpstr>
      <vt:lpstr>Getreideproduktion in Österreich Entwicklung 2015 - 2019</vt:lpstr>
      <vt:lpstr>Getreide-Versorgungsbilanz - Österreich </vt:lpstr>
      <vt:lpstr>Getreide-Außenhandel - Österreich</vt:lpstr>
      <vt:lpstr>Getreide-Außenhandel - Österreich</vt:lpstr>
      <vt:lpstr>Erzeugerpreise in Österreich  für Aufkäufe von August bis Oktober</vt:lpstr>
      <vt:lpstr>Börsenpreise - Österreich</vt:lpstr>
      <vt:lpstr>Getreide-Versorgungsbilanz - EU-28</vt:lpstr>
      <vt:lpstr>Getreide - EU-28 Flächen- und Produktionsentwicklung</vt:lpstr>
      <vt:lpstr>Getreideanbauflächen in der EU-28</vt:lpstr>
      <vt:lpstr>Getreideproduktion in der EU-28</vt:lpstr>
      <vt:lpstr>Ölsaaten - EU-28 Flächen- und Produktionsentwicklung</vt:lpstr>
      <vt:lpstr>Ölsaatenanbauflächen &amp; -produktion in der EU-28</vt:lpstr>
      <vt:lpstr>Getreide-Versorgungsbilanz - Welt</vt:lpstr>
      <vt:lpstr>Getreide-Versorgungsbilanz - Welt</vt:lpstr>
      <vt:lpstr>Getreideproduktion - Welt Flächen- und Produktionsentwicklung</vt:lpstr>
      <vt:lpstr>Getreideanbauflächen - Welt</vt:lpstr>
      <vt:lpstr>Getreideproduktion - Welt</vt:lpstr>
      <vt:lpstr>Ölsaatenproduktion - Welt Flächen- und Produktionsentwicklung</vt:lpstr>
      <vt:lpstr>Ölsaatenanbauflächen &amp; -produktion - Welt</vt:lpstr>
      <vt:lpstr>Internationale Notierungen</vt:lpstr>
      <vt:lpstr>Wetterdaten - Europa  Mai - Juni 2019</vt:lpstr>
      <vt:lpstr>Zielgruppenpräsentation 1</vt:lpstr>
    </vt:vector>
  </TitlesOfParts>
  <Company>Agrarmarkt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Blindtextheadline</dc:title>
  <dc:subject>Entwurfsvorlage</dc:subject>
  <dc:creator>Loescher Franz</dc:creator>
  <dc:description>Titel- und Folienmaster ist definiert</dc:description>
  <cp:lastModifiedBy>Waitschacher Harald</cp:lastModifiedBy>
  <cp:revision>959</cp:revision>
  <cp:lastPrinted>2019-07-26T08:37:51Z</cp:lastPrinted>
  <dcterms:created xsi:type="dcterms:W3CDTF">2005-04-15T09:37:46Z</dcterms:created>
  <dcterms:modified xsi:type="dcterms:W3CDTF">2019-08-02T08:10:53Z</dcterms:modified>
</cp:coreProperties>
</file>